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6"/>
  </p:notesMasterIdLst>
  <p:handoutMasterIdLst>
    <p:handoutMasterId r:id="rId57"/>
  </p:handoutMasterIdLst>
  <p:sldIdLst>
    <p:sldId id="327" r:id="rId5"/>
    <p:sldId id="330" r:id="rId6"/>
    <p:sldId id="379" r:id="rId7"/>
    <p:sldId id="336" r:id="rId8"/>
    <p:sldId id="298" r:id="rId9"/>
    <p:sldId id="338" r:id="rId10"/>
    <p:sldId id="339" r:id="rId11"/>
    <p:sldId id="340" r:id="rId12"/>
    <p:sldId id="341" r:id="rId13"/>
    <p:sldId id="342" r:id="rId14"/>
    <p:sldId id="343" r:id="rId15"/>
    <p:sldId id="344" r:id="rId16"/>
    <p:sldId id="345" r:id="rId17"/>
    <p:sldId id="346" r:id="rId18"/>
    <p:sldId id="347" r:id="rId19"/>
    <p:sldId id="284" r:id="rId20"/>
    <p:sldId id="348" r:id="rId21"/>
    <p:sldId id="349" r:id="rId22"/>
    <p:sldId id="350" r:id="rId23"/>
    <p:sldId id="351" r:id="rId24"/>
    <p:sldId id="352" r:id="rId25"/>
    <p:sldId id="353" r:id="rId26"/>
    <p:sldId id="354" r:id="rId27"/>
    <p:sldId id="355" r:id="rId28"/>
    <p:sldId id="356" r:id="rId29"/>
    <p:sldId id="357" r:id="rId30"/>
    <p:sldId id="358" r:id="rId31"/>
    <p:sldId id="359" r:id="rId32"/>
    <p:sldId id="360" r:id="rId33"/>
    <p:sldId id="361" r:id="rId34"/>
    <p:sldId id="362" r:id="rId35"/>
    <p:sldId id="363" r:id="rId36"/>
    <p:sldId id="364" r:id="rId37"/>
    <p:sldId id="365" r:id="rId38"/>
    <p:sldId id="294" r:id="rId39"/>
    <p:sldId id="366" r:id="rId40"/>
    <p:sldId id="367" r:id="rId41"/>
    <p:sldId id="368" r:id="rId42"/>
    <p:sldId id="369" r:id="rId43"/>
    <p:sldId id="321" r:id="rId44"/>
    <p:sldId id="370" r:id="rId45"/>
    <p:sldId id="371" r:id="rId46"/>
    <p:sldId id="372" r:id="rId47"/>
    <p:sldId id="373" r:id="rId48"/>
    <p:sldId id="288" r:id="rId49"/>
    <p:sldId id="374" r:id="rId50"/>
    <p:sldId id="375" r:id="rId51"/>
    <p:sldId id="376" r:id="rId52"/>
    <p:sldId id="377" r:id="rId53"/>
    <p:sldId id="378" r:id="rId54"/>
    <p:sldId id="329" r:id="rId55"/>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varScale="1">
        <p:scale>
          <a:sx n="82" d="100"/>
          <a:sy n="82" d="100"/>
        </p:scale>
        <p:origin x="1968" y="33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microsoft.com/office/2016/11/relationships/changesInfo" Target="changesInfos/changesInfo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commentAuthors" Target="commentAuthors.xml"/><Relationship Id="rId5" Type="http://schemas.openxmlformats.org/officeDocument/2006/relationships/slide" Target="slides/slide1.xml"/><Relationship Id="rId61" Type="http://schemas.openxmlformats.org/officeDocument/2006/relationships/theme" Target="theme/theme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notesMaster" Target="notesMasters/notesMaster1.xml"/><Relationship Id="rId64" Type="http://schemas.microsoft.com/office/2015/10/relationships/revisionInfo" Target="revisionInfo.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handoutMaster" Target="handoutMasters/handoutMaster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6/14/2025</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6/14/2025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15</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EBDA0E2-FEBD-4B65-8F16-724CF984F377}" type="slidenum">
              <a:rPr lang="en-US" smtClean="0"/>
              <a:t>37</a:t>
            </a:fld>
            <a:endParaRPr lang="en-US"/>
          </a:p>
        </p:txBody>
      </p:sp>
    </p:spTree>
    <p:extLst>
      <p:ext uri="{BB962C8B-B14F-4D97-AF65-F5344CB8AC3E}">
        <p14:creationId xmlns:p14="http://schemas.microsoft.com/office/powerpoint/2010/main" val="325426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50</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6/14/2025</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6/14/2025</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6/14/2025</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6/14/2025</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6/14/2025</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6/14/2025</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6/14/2025</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6/14/2025</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6/14/2025</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6/14/2025</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github.com/zawaung7791/ibm-data-science-certification/blob/26123280c91eba073204ae658bdd669a83df696c/EDA%20with%20Data%20Visualization.ipynb" TargetMode="Externa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2" Type="http://schemas.openxmlformats.org/officeDocument/2006/relationships/hyperlink" Target="https://github.com/zawaung7791/ibm-data-science-certification/blob/26123280c91eba073204ae658bdd669a83df696c/EDA%20with%20SQL.ipynb" TargetMode="Externa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github.com/zawaung7791/ibm-data-science-certification/blob/26123280c91eba073204ae658bdd669a83df696c/Interactive%20Visual%20Analytics%20with%20Folium.ipynb" TargetMode="Externa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2" Type="http://schemas.openxmlformats.org/officeDocument/2006/relationships/hyperlink" Target="https://github.com/zawaung7791/ibm-data-science-certification/blob/26123280c91eba073204ae658bdd669a83df696c/spacex_dash_app.py" TargetMode="Externa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hyperlink" Target="https://github.com/zawaung7791/ibm-data-science-certification/blob/26123280c91eba073204ae658bdd669a83df696c/Machine%20Learning%20Prediction.ipynb" TargetMode="Externa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image" Target="../media/image37.emf"/><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image" Target="../media/image40.emf"/><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github.com/zawaung7791/ibm-data-science-certification/blob/26123280c91eba073204ae658bdd669a83df696c/Data%20Collection%20API.ipynb" TargetMode="Externa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github.com/zawaung7791/ibm-data-science-certification/blob/26123280c91eba073204ae658bdd669a83df696c/Data%20Collection%20with%20Web%20Scraping.ipynb" TargetMode="Externa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github.com/zawaung7791/ibm-data-science-certification/blob/26123280c91eba073204ae658bdd669a83df696c/Data%20Wrangling.ipynb" TargetMode="Externa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Zaw Aung</a:t>
            </a:r>
          </a:p>
          <a:p>
            <a:r>
              <a:rPr lang="en-US">
                <a:solidFill>
                  <a:schemeClr val="bg2"/>
                </a:solidFill>
                <a:latin typeface="Abadi" panose="020B0604020104020204" pitchFamily="34" charset="0"/>
                <a:ea typeface="SF Pro" pitchFamily="2" charset="0"/>
                <a:cs typeface="SF Pro" pitchFamily="2" charset="0"/>
              </a:rPr>
              <a:t>14/06/2025</a:t>
            </a:r>
            <a:endParaRPr lang="en-US" dirty="0">
              <a:solidFill>
                <a:schemeClr val="bg2"/>
              </a:solidFill>
              <a:latin typeface="Abadi" panose="020B0604020104020204" pitchFamily="34" charset="0"/>
              <a:ea typeface="SF Pro" pitchFamily="2" charset="0"/>
              <a:cs typeface="SF Pro" pitchFamily="2" charset="0"/>
            </a:endParaRP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8714772" y="6433577"/>
            <a:ext cx="2743200" cy="401638"/>
          </a:xfrm>
        </p:spPr>
        <p:txBody>
          <a:bodyPr/>
          <a:lstStyle/>
          <a:p>
            <a:fld id="{5075537C-CA84-1446-933C-8E9D027F9201}" type="slidenum">
              <a:rPr lang="en-US" smtClean="0"/>
              <a:t>10</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087699"/>
            <a:ext cx="4987333" cy="5339512"/>
          </a:xfrm>
          <a:prstGeom prst="rect">
            <a:avLst/>
          </a:prstGeom>
        </p:spPr>
        <p:txBody>
          <a:bodyPr lIns="91440" tIns="45720" rIns="91440" bIns="45720" anchor="t"/>
          <a:lstStyle/>
          <a:p>
            <a:pPr>
              <a:lnSpc>
                <a:spcPct val="100000"/>
              </a:lnSpc>
              <a:spcBef>
                <a:spcPts val="1400"/>
              </a:spcBef>
            </a:pPr>
            <a:r>
              <a:rPr lang="en-GB" sz="1800" dirty="0">
                <a:solidFill>
                  <a:schemeClr val="accent3">
                    <a:lumMod val="25000"/>
                  </a:schemeClr>
                </a:solidFill>
                <a:latin typeface="Abadi"/>
              </a:rPr>
              <a:t>Charts were plotted:</a:t>
            </a:r>
          </a:p>
          <a:p>
            <a:pPr>
              <a:lnSpc>
                <a:spcPct val="100000"/>
              </a:lnSpc>
              <a:spcBef>
                <a:spcPts val="1400"/>
              </a:spcBef>
            </a:pPr>
            <a:r>
              <a:rPr lang="en-GB" sz="1800" dirty="0">
                <a:solidFill>
                  <a:schemeClr val="accent3">
                    <a:lumMod val="25000"/>
                  </a:schemeClr>
                </a:solidFill>
                <a:latin typeface="Abadi"/>
              </a:rPr>
              <a:t>Flight Number vs. Payload Mass, Flight Number vs. Launch Site, Payload Mass vs. Launch Site, Orbit Type vs. Success Rate, Flight Number vs. Orbit </a:t>
            </a:r>
            <a:r>
              <a:rPr lang="en-GB" sz="1800" dirty="0" err="1">
                <a:solidFill>
                  <a:schemeClr val="accent3">
                    <a:lumMod val="25000"/>
                  </a:schemeClr>
                </a:solidFill>
                <a:latin typeface="Abadi"/>
              </a:rPr>
              <a:t>Type,Payload</a:t>
            </a:r>
            <a:r>
              <a:rPr lang="en-GB" sz="1800" dirty="0">
                <a:solidFill>
                  <a:schemeClr val="accent3">
                    <a:lumMod val="25000"/>
                  </a:schemeClr>
                </a:solidFill>
                <a:latin typeface="Abadi"/>
              </a:rPr>
              <a:t> Mass vs Orbit Type and Success Rate Yearly Trend</a:t>
            </a:r>
          </a:p>
          <a:p>
            <a:pPr>
              <a:lnSpc>
                <a:spcPct val="100000"/>
              </a:lnSpc>
              <a:spcBef>
                <a:spcPts val="1400"/>
              </a:spcBef>
            </a:pPr>
            <a:r>
              <a:rPr lang="en-GB" sz="1800" dirty="0">
                <a:solidFill>
                  <a:schemeClr val="accent3">
                    <a:lumMod val="25000"/>
                  </a:schemeClr>
                </a:solidFill>
                <a:latin typeface="Abadi"/>
              </a:rPr>
              <a:t>Scatter plots show the relationship between variables. If a relationship exists, they could be used in machine learning model.</a:t>
            </a:r>
          </a:p>
          <a:p>
            <a:pPr>
              <a:lnSpc>
                <a:spcPct val="100000"/>
              </a:lnSpc>
              <a:spcBef>
                <a:spcPts val="1400"/>
              </a:spcBef>
            </a:pPr>
            <a:r>
              <a:rPr lang="en-GB" sz="1800" dirty="0">
                <a:solidFill>
                  <a:schemeClr val="accent3">
                    <a:lumMod val="25000"/>
                  </a:schemeClr>
                </a:solidFill>
                <a:latin typeface="Abadi"/>
              </a:rPr>
              <a:t>Bar charts show comparisons among discrete categories. The goal is to show the relationship between the specific categories being compared and a measured value.</a:t>
            </a:r>
          </a:p>
          <a:p>
            <a:pPr>
              <a:lnSpc>
                <a:spcPct val="100000"/>
              </a:lnSpc>
              <a:spcBef>
                <a:spcPts val="1400"/>
              </a:spcBef>
            </a:pPr>
            <a:r>
              <a:rPr lang="en-GB" sz="1800" dirty="0">
                <a:solidFill>
                  <a:schemeClr val="accent3">
                    <a:lumMod val="25000"/>
                  </a:schemeClr>
                </a:solidFill>
                <a:latin typeface="Abadi"/>
              </a:rPr>
              <a:t>Line charts show trends in data over time (time series).</a:t>
            </a:r>
            <a:endParaRPr lang="en-US" sz="1800" dirty="0">
              <a:solidFill>
                <a:schemeClr val="accent3">
                  <a:lumMod val="25000"/>
                </a:schemeClr>
              </a:solidFill>
              <a:latin typeface="Abadi"/>
            </a:endParaRPr>
          </a:p>
          <a:p>
            <a:pPr>
              <a:lnSpc>
                <a:spcPct val="100000"/>
              </a:lnSpc>
              <a:spcBef>
                <a:spcPts val="1400"/>
              </a:spcBef>
            </a:pPr>
            <a:r>
              <a:rPr lang="en-US" sz="1800" dirty="0">
                <a:solidFill>
                  <a:schemeClr val="accent3">
                    <a:lumMod val="25000"/>
                  </a:schemeClr>
                </a:solidFill>
                <a:latin typeface="Abadi"/>
              </a:rPr>
              <a:t>Link to the notebook </a:t>
            </a:r>
            <a:r>
              <a:rPr lang="en-US" sz="1800" dirty="0">
                <a:solidFill>
                  <a:schemeClr val="accent3">
                    <a:lumMod val="25000"/>
                  </a:schemeClr>
                </a:solidFill>
                <a:latin typeface="Abadi"/>
                <a:hlinkClick r:id="rId2"/>
              </a:rPr>
              <a:t>Data </a:t>
            </a:r>
            <a:r>
              <a:rPr lang="en-US" sz="1800" dirty="0" err="1">
                <a:solidFill>
                  <a:schemeClr val="accent3">
                    <a:lumMod val="25000"/>
                  </a:schemeClr>
                </a:solidFill>
                <a:latin typeface="Abadi"/>
                <a:hlinkClick r:id="rId2"/>
              </a:rPr>
              <a:t>Visualisation</a:t>
            </a:r>
            <a:endParaRPr lang="en-US" sz="18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Content Placeholder 4">
            <a:extLst>
              <a:ext uri="{FF2B5EF4-FFF2-40B4-BE49-F238E27FC236}">
                <a16:creationId xmlns:a16="http://schemas.microsoft.com/office/drawing/2014/main" id="{A7F21014-C317-418E-8F64-D22C9E0DACF2}"/>
              </a:ext>
            </a:extLst>
          </p:cNvPr>
          <p:cNvSpPr txBox="1">
            <a:spLocks/>
          </p:cNvSpPr>
          <p:nvPr/>
        </p:nvSpPr>
        <p:spPr>
          <a:xfrm>
            <a:off x="6096000" y="1087699"/>
            <a:ext cx="5189611" cy="5339512"/>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dirty="0"/>
          </a:p>
        </p:txBody>
      </p:sp>
      <p:pic>
        <p:nvPicPr>
          <p:cNvPr id="7" name="Picture 6">
            <a:extLst>
              <a:ext uri="{FF2B5EF4-FFF2-40B4-BE49-F238E27FC236}">
                <a16:creationId xmlns:a16="http://schemas.microsoft.com/office/drawing/2014/main" id="{A057CF71-3EE2-44BF-9595-C18CAEFC4E4D}"/>
              </a:ext>
            </a:extLst>
          </p:cNvPr>
          <p:cNvPicPr>
            <a:picLocks noChangeAspect="1"/>
          </p:cNvPicPr>
          <p:nvPr/>
        </p:nvPicPr>
        <p:blipFill>
          <a:blip r:embed="rId3"/>
          <a:stretch>
            <a:fillRect/>
          </a:stretch>
        </p:blipFill>
        <p:spPr>
          <a:xfrm>
            <a:off x="6190408" y="3961457"/>
            <a:ext cx="5000794" cy="2757382"/>
          </a:xfrm>
          <a:prstGeom prst="rect">
            <a:avLst/>
          </a:prstGeom>
        </p:spPr>
      </p:pic>
      <p:pic>
        <p:nvPicPr>
          <p:cNvPr id="9" name="Picture 8">
            <a:extLst>
              <a:ext uri="{FF2B5EF4-FFF2-40B4-BE49-F238E27FC236}">
                <a16:creationId xmlns:a16="http://schemas.microsoft.com/office/drawing/2014/main" id="{FC3F8E94-53AE-4C70-AB1E-27F399939A53}"/>
              </a:ext>
            </a:extLst>
          </p:cNvPr>
          <p:cNvPicPr>
            <a:picLocks noChangeAspect="1"/>
          </p:cNvPicPr>
          <p:nvPr/>
        </p:nvPicPr>
        <p:blipFill>
          <a:blip r:embed="rId4"/>
          <a:stretch>
            <a:fillRect/>
          </a:stretch>
        </p:blipFill>
        <p:spPr>
          <a:xfrm>
            <a:off x="6001590" y="995692"/>
            <a:ext cx="5189612" cy="2965765"/>
          </a:xfrm>
          <a:prstGeom prst="rect">
            <a:avLst/>
          </a:prstGeom>
        </p:spPr>
      </p:pic>
    </p:spTree>
    <p:extLst>
      <p:ext uri="{BB962C8B-B14F-4D97-AF65-F5344CB8AC3E}">
        <p14:creationId xmlns:p14="http://schemas.microsoft.com/office/powerpoint/2010/main" val="37251679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184031"/>
            <a:ext cx="9745589" cy="4973882"/>
          </a:xfrm>
          <a:prstGeom prst="rect">
            <a:avLst/>
          </a:prstGeom>
        </p:spPr>
        <p:txBody>
          <a:bodyPr lIns="91440" tIns="45720" rIns="91440" bIns="45720" anchor="t"/>
          <a:lstStyle/>
          <a:p>
            <a:pPr>
              <a:lnSpc>
                <a:spcPct val="100000"/>
              </a:lnSpc>
              <a:spcBef>
                <a:spcPts val="1400"/>
              </a:spcBef>
            </a:pPr>
            <a:r>
              <a:rPr lang="en-US" sz="1400" dirty="0">
                <a:solidFill>
                  <a:schemeClr val="accent3">
                    <a:lumMod val="25000"/>
                  </a:schemeClr>
                </a:solidFill>
                <a:latin typeface="Abadi"/>
              </a:rPr>
              <a:t>We loaded the SpaceX dataset into a PostgreSQL database without leaving the </a:t>
            </a:r>
            <a:r>
              <a:rPr lang="en-US" sz="1400" dirty="0" err="1">
                <a:solidFill>
                  <a:schemeClr val="accent3">
                    <a:lumMod val="25000"/>
                  </a:schemeClr>
                </a:solidFill>
                <a:latin typeface="Abadi"/>
              </a:rPr>
              <a:t>jupyter</a:t>
            </a:r>
            <a:r>
              <a:rPr lang="en-US" sz="1400" dirty="0">
                <a:solidFill>
                  <a:schemeClr val="accent3">
                    <a:lumMod val="25000"/>
                  </a:schemeClr>
                </a:solidFill>
                <a:latin typeface="Abadi"/>
              </a:rPr>
              <a:t> notebook.</a:t>
            </a:r>
          </a:p>
          <a:p>
            <a:pPr>
              <a:lnSpc>
                <a:spcPct val="100000"/>
              </a:lnSpc>
              <a:spcBef>
                <a:spcPts val="1400"/>
              </a:spcBef>
            </a:pPr>
            <a:r>
              <a:rPr lang="en-US" sz="1400" dirty="0">
                <a:solidFill>
                  <a:schemeClr val="accent3">
                    <a:lumMod val="25000"/>
                  </a:schemeClr>
                </a:solidFill>
                <a:latin typeface="Abadi"/>
              </a:rPr>
              <a:t>We applied EDA with SQL to get insight from the data. </a:t>
            </a:r>
          </a:p>
          <a:p>
            <a:pPr lvl="1">
              <a:lnSpc>
                <a:spcPct val="100000"/>
              </a:lnSpc>
              <a:spcBef>
                <a:spcPts val="1400"/>
              </a:spcBef>
            </a:pPr>
            <a:r>
              <a:rPr lang="en-GB" sz="1200" dirty="0">
                <a:solidFill>
                  <a:schemeClr val="bg2">
                    <a:lumMod val="50000"/>
                  </a:schemeClr>
                </a:solidFill>
                <a:latin typeface="Abadi"/>
              </a:rPr>
              <a:t>Displaying the names of the unique launch sites in the space mission</a:t>
            </a:r>
          </a:p>
          <a:p>
            <a:pPr lvl="1">
              <a:lnSpc>
                <a:spcPct val="100000"/>
              </a:lnSpc>
              <a:spcBef>
                <a:spcPts val="1400"/>
              </a:spcBef>
            </a:pPr>
            <a:r>
              <a:rPr lang="en-GB" sz="1200" dirty="0">
                <a:solidFill>
                  <a:schemeClr val="bg2">
                    <a:lumMod val="50000"/>
                  </a:schemeClr>
                </a:solidFill>
                <a:latin typeface="Abadi"/>
              </a:rPr>
              <a:t>Displaying 5 records where launch sites begin with the string ‘CCA'</a:t>
            </a:r>
          </a:p>
          <a:p>
            <a:pPr lvl="1">
              <a:lnSpc>
                <a:spcPct val="100000"/>
              </a:lnSpc>
              <a:spcBef>
                <a:spcPts val="1400"/>
              </a:spcBef>
            </a:pPr>
            <a:r>
              <a:rPr lang="en-GB" sz="1200" dirty="0">
                <a:solidFill>
                  <a:schemeClr val="bg2">
                    <a:lumMod val="50000"/>
                  </a:schemeClr>
                </a:solidFill>
                <a:latin typeface="Abadi"/>
              </a:rPr>
              <a:t>Displaying the total payload mass carried by boosters launched by NASA (CRS)</a:t>
            </a:r>
          </a:p>
          <a:p>
            <a:pPr lvl="1">
              <a:lnSpc>
                <a:spcPct val="100000"/>
              </a:lnSpc>
              <a:spcBef>
                <a:spcPts val="1400"/>
              </a:spcBef>
            </a:pPr>
            <a:r>
              <a:rPr lang="en-GB" sz="1200" dirty="0">
                <a:solidFill>
                  <a:schemeClr val="bg2">
                    <a:lumMod val="50000"/>
                  </a:schemeClr>
                </a:solidFill>
                <a:latin typeface="Abadi"/>
              </a:rPr>
              <a:t>Displaying average payload mass carried by booster version F9 v1.1</a:t>
            </a:r>
          </a:p>
          <a:p>
            <a:pPr lvl="1">
              <a:lnSpc>
                <a:spcPct val="100000"/>
              </a:lnSpc>
              <a:spcBef>
                <a:spcPts val="1400"/>
              </a:spcBef>
            </a:pPr>
            <a:r>
              <a:rPr lang="en-GB" sz="1200" dirty="0">
                <a:solidFill>
                  <a:schemeClr val="bg2">
                    <a:lumMod val="50000"/>
                  </a:schemeClr>
                </a:solidFill>
                <a:latin typeface="Abadi"/>
              </a:rPr>
              <a:t>Listing the date when the first successful landing outcome in ground pad was achieved</a:t>
            </a:r>
          </a:p>
          <a:p>
            <a:pPr lvl="1">
              <a:lnSpc>
                <a:spcPct val="100000"/>
              </a:lnSpc>
              <a:spcBef>
                <a:spcPts val="1400"/>
              </a:spcBef>
            </a:pPr>
            <a:r>
              <a:rPr lang="en-GB" sz="1200" dirty="0">
                <a:solidFill>
                  <a:schemeClr val="bg2">
                    <a:lumMod val="50000"/>
                  </a:schemeClr>
                </a:solidFill>
                <a:latin typeface="Abadi"/>
              </a:rPr>
              <a:t>Listing the names of the boosters which have success in drone ship and have payload mass greater than 4000 but less than 6000</a:t>
            </a:r>
          </a:p>
          <a:p>
            <a:pPr lvl="1">
              <a:lnSpc>
                <a:spcPct val="100000"/>
              </a:lnSpc>
              <a:spcBef>
                <a:spcPts val="1400"/>
              </a:spcBef>
            </a:pPr>
            <a:r>
              <a:rPr lang="en-GB" sz="1200" dirty="0">
                <a:solidFill>
                  <a:schemeClr val="bg2">
                    <a:lumMod val="50000"/>
                  </a:schemeClr>
                </a:solidFill>
                <a:latin typeface="Abadi"/>
              </a:rPr>
              <a:t> Listing the total number of successful and failure mission outcomes</a:t>
            </a:r>
          </a:p>
          <a:p>
            <a:pPr lvl="1">
              <a:lnSpc>
                <a:spcPct val="100000"/>
              </a:lnSpc>
              <a:spcBef>
                <a:spcPts val="1400"/>
              </a:spcBef>
            </a:pPr>
            <a:r>
              <a:rPr lang="en-GB" sz="1200" dirty="0">
                <a:solidFill>
                  <a:schemeClr val="bg2">
                    <a:lumMod val="50000"/>
                  </a:schemeClr>
                </a:solidFill>
                <a:latin typeface="Abadi"/>
              </a:rPr>
              <a:t>Listing the names of the booster versions which have carried the maximum payload mass</a:t>
            </a:r>
          </a:p>
          <a:p>
            <a:pPr lvl="1">
              <a:lnSpc>
                <a:spcPct val="100000"/>
              </a:lnSpc>
              <a:spcBef>
                <a:spcPts val="1400"/>
              </a:spcBef>
            </a:pPr>
            <a:r>
              <a:rPr lang="en-GB" sz="1200" dirty="0">
                <a:solidFill>
                  <a:schemeClr val="bg2">
                    <a:lumMod val="50000"/>
                  </a:schemeClr>
                </a:solidFill>
                <a:latin typeface="Abadi"/>
              </a:rPr>
              <a:t>Listing the failed landing outcomes in drone ship, their booster versions and launch site names for the months in year 2015</a:t>
            </a:r>
          </a:p>
          <a:p>
            <a:pPr lvl="1">
              <a:lnSpc>
                <a:spcPct val="100000"/>
              </a:lnSpc>
              <a:spcBef>
                <a:spcPts val="1400"/>
              </a:spcBef>
            </a:pPr>
            <a:r>
              <a:rPr lang="en-GB" sz="1200" dirty="0">
                <a:solidFill>
                  <a:schemeClr val="bg2">
                    <a:lumMod val="50000"/>
                  </a:schemeClr>
                </a:solidFill>
                <a:latin typeface="Abadi"/>
              </a:rPr>
              <a:t>Ranking the count of landing outcomes (such as Failure (drone ship) or Success (ground pad)) between the date 2010-06-04 and 2017-03-20 in descending order.</a:t>
            </a:r>
          </a:p>
          <a:p>
            <a:pPr>
              <a:lnSpc>
                <a:spcPct val="100000"/>
              </a:lnSpc>
              <a:spcBef>
                <a:spcPts val="1400"/>
              </a:spcBef>
              <a:buFontTx/>
              <a:buChar char="-"/>
            </a:pPr>
            <a:r>
              <a:rPr lang="en-US" sz="2000" dirty="0">
                <a:solidFill>
                  <a:schemeClr val="accent3">
                    <a:lumMod val="25000"/>
                  </a:schemeClr>
                </a:solidFill>
                <a:latin typeface="Abadi"/>
              </a:rPr>
              <a:t>The link to the notebook is </a:t>
            </a:r>
            <a:r>
              <a:rPr lang="en-US" sz="2000" dirty="0">
                <a:solidFill>
                  <a:schemeClr val="accent3">
                    <a:lumMod val="25000"/>
                  </a:schemeClr>
                </a:solidFill>
                <a:latin typeface="Abadi"/>
                <a:hlinkClick r:id="rId2"/>
              </a:rPr>
              <a:t>EDA with SQL</a:t>
            </a:r>
            <a:endParaRPr lang="en-US" sz="20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6712566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507253"/>
            <a:ext cx="6019800" cy="4719139"/>
          </a:xfrm>
          <a:prstGeom prst="rect">
            <a:avLst/>
          </a:prstGeom>
        </p:spPr>
        <p:txBody>
          <a:bodyPr>
            <a:normAutofit fontScale="85000"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marked all launch sites, and added map objects such as markers, circles, lines to mark the success or failure of launches for each site on the folium map.</a:t>
            </a:r>
          </a:p>
          <a:p>
            <a:pPr>
              <a:lnSpc>
                <a:spcPct val="100000"/>
              </a:lnSpc>
              <a:spcBef>
                <a:spcPts val="1400"/>
              </a:spcBef>
            </a:pPr>
            <a:r>
              <a:rPr lang="en-US" sz="2200" dirty="0">
                <a:solidFill>
                  <a:schemeClr val="accent3">
                    <a:lumMod val="25000"/>
                  </a:schemeClr>
                </a:solidFill>
                <a:latin typeface="Abadi" panose="020B0604020104020204" pitchFamily="34" charset="0"/>
              </a:rPr>
              <a:t>We assigned the feature launch outcomes (failure or success) to class 0 and 1.i.e., 0 for failure, and 1 for success.</a:t>
            </a: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we identified which launch sites have relatively high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We calculated the distances between a launch site to its proximities. We answered some question for instance:</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Are launch sites near railways, highways and coastlines.</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Do launch sites keep certain distance away from cities.</a:t>
            </a:r>
          </a:p>
          <a:p>
            <a:pPr>
              <a:lnSpc>
                <a:spcPct val="100000"/>
              </a:lnSpc>
              <a:spcBef>
                <a:spcPts val="1400"/>
              </a:spcBef>
            </a:pPr>
            <a:r>
              <a:rPr lang="en-US" sz="2200" dirty="0">
                <a:latin typeface="Abadi" panose="020B0604020104020204" pitchFamily="34" charset="0"/>
              </a:rPr>
              <a:t>Link to the notebook </a:t>
            </a:r>
            <a:r>
              <a:rPr lang="en-US" sz="2200" dirty="0">
                <a:latin typeface="Abadi" panose="020B0604020104020204" pitchFamily="34" charset="0"/>
                <a:hlinkClick r:id="rId2"/>
              </a:rPr>
              <a:t>Interactive map with Folium</a:t>
            </a:r>
            <a:r>
              <a:rPr lang="en-US" sz="2200" dirty="0">
                <a:latin typeface="Abadi" panose="020B0604020104020204" pitchFamily="34" charset="0"/>
              </a:rPr>
              <a:t> </a:t>
            </a: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pic>
        <p:nvPicPr>
          <p:cNvPr id="6" name="Picture 5">
            <a:extLst>
              <a:ext uri="{FF2B5EF4-FFF2-40B4-BE49-F238E27FC236}">
                <a16:creationId xmlns:a16="http://schemas.microsoft.com/office/drawing/2014/main" id="{BE3D50E1-B6EA-DB93-5E5D-78607B155322}"/>
              </a:ext>
            </a:extLst>
          </p:cNvPr>
          <p:cNvPicPr>
            <a:picLocks noChangeAspect="1"/>
          </p:cNvPicPr>
          <p:nvPr/>
        </p:nvPicPr>
        <p:blipFill>
          <a:blip r:embed="rId3"/>
          <a:stretch>
            <a:fillRect/>
          </a:stretch>
        </p:blipFill>
        <p:spPr>
          <a:xfrm>
            <a:off x="6858000" y="1519421"/>
            <a:ext cx="5103112" cy="2290579"/>
          </a:xfrm>
          <a:prstGeom prst="rect">
            <a:avLst/>
          </a:prstGeom>
        </p:spPr>
      </p:pic>
      <p:pic>
        <p:nvPicPr>
          <p:cNvPr id="8" name="Picture 7">
            <a:extLst>
              <a:ext uri="{FF2B5EF4-FFF2-40B4-BE49-F238E27FC236}">
                <a16:creationId xmlns:a16="http://schemas.microsoft.com/office/drawing/2014/main" id="{BD2FAAAA-8EC7-1A2A-62DB-FCC90C3201DE}"/>
              </a:ext>
            </a:extLst>
          </p:cNvPr>
          <p:cNvPicPr>
            <a:picLocks noChangeAspect="1"/>
          </p:cNvPicPr>
          <p:nvPr/>
        </p:nvPicPr>
        <p:blipFill>
          <a:blip r:embed="rId4"/>
          <a:stretch>
            <a:fillRect/>
          </a:stretch>
        </p:blipFill>
        <p:spPr>
          <a:xfrm>
            <a:off x="6845346" y="3998634"/>
            <a:ext cx="5115766" cy="2026939"/>
          </a:xfrm>
          <a:prstGeom prst="rect">
            <a:avLst/>
          </a:prstGeom>
        </p:spPr>
      </p:pic>
    </p:spTree>
    <p:extLst>
      <p:ext uri="{BB962C8B-B14F-4D97-AF65-F5344CB8AC3E}">
        <p14:creationId xmlns:p14="http://schemas.microsoft.com/office/powerpoint/2010/main" val="22677255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312985"/>
            <a:ext cx="11128911" cy="5114226"/>
          </a:xfrm>
          <a:prstGeom prst="rect">
            <a:avLst/>
          </a:prstGeom>
        </p:spPr>
        <p:txBody>
          <a:bodyPr vert="horz" lIns="91440" tIns="45720" rIns="91440" bIns="45720" rtlCol="0" anchor="t">
            <a:normAutofit/>
          </a:bodyPr>
          <a:lstStyle/>
          <a:p>
            <a:pPr>
              <a:lnSpc>
                <a:spcPct val="100000"/>
              </a:lnSpc>
              <a:spcBef>
                <a:spcPts val="1400"/>
              </a:spcBef>
            </a:pPr>
            <a:r>
              <a:rPr lang="en-GB" sz="2400" dirty="0"/>
              <a:t>Launch Sites Dropdown List: - </a:t>
            </a:r>
          </a:p>
          <a:p>
            <a:pPr marL="457200" lvl="1" indent="0">
              <a:lnSpc>
                <a:spcPct val="100000"/>
              </a:lnSpc>
              <a:spcBef>
                <a:spcPts val="1400"/>
              </a:spcBef>
              <a:buNone/>
            </a:pPr>
            <a:r>
              <a:rPr lang="en-GB" sz="2000" dirty="0"/>
              <a:t>Added a dropdown list to enable Launch Site selection. </a:t>
            </a:r>
          </a:p>
          <a:p>
            <a:pPr>
              <a:lnSpc>
                <a:spcPct val="100000"/>
              </a:lnSpc>
              <a:spcBef>
                <a:spcPts val="1400"/>
              </a:spcBef>
            </a:pPr>
            <a:r>
              <a:rPr lang="en-GB" sz="2400" dirty="0"/>
              <a:t>Pie Chart showing Success Launches (All Sites/Certain Site): - </a:t>
            </a:r>
          </a:p>
          <a:p>
            <a:pPr marL="457200" lvl="1" indent="0">
              <a:lnSpc>
                <a:spcPct val="100000"/>
              </a:lnSpc>
              <a:spcBef>
                <a:spcPts val="1400"/>
              </a:spcBef>
              <a:buNone/>
            </a:pPr>
            <a:r>
              <a:rPr lang="en-GB" sz="2000" dirty="0"/>
              <a:t>Added a pie chart to show the total successful launches count for all sites and the Success vs. Failed counts for the site, if a specific Launch Site was selected. </a:t>
            </a:r>
          </a:p>
          <a:p>
            <a:pPr>
              <a:lnSpc>
                <a:spcPct val="100000"/>
              </a:lnSpc>
              <a:spcBef>
                <a:spcPts val="1400"/>
              </a:spcBef>
            </a:pPr>
            <a:r>
              <a:rPr lang="en-GB" sz="2400" dirty="0"/>
              <a:t>Slider of Payload Mass Range: - </a:t>
            </a:r>
          </a:p>
          <a:p>
            <a:pPr marL="457200" lvl="1" indent="0">
              <a:lnSpc>
                <a:spcPct val="100000"/>
              </a:lnSpc>
              <a:spcBef>
                <a:spcPts val="1400"/>
              </a:spcBef>
              <a:buNone/>
            </a:pPr>
            <a:r>
              <a:rPr lang="en-GB" sz="2000" dirty="0"/>
              <a:t>Added a slider to select Payload range. </a:t>
            </a:r>
          </a:p>
          <a:p>
            <a:pPr>
              <a:lnSpc>
                <a:spcPct val="100000"/>
              </a:lnSpc>
              <a:spcBef>
                <a:spcPts val="1400"/>
              </a:spcBef>
            </a:pPr>
            <a:r>
              <a:rPr lang="en-GB" sz="2400" dirty="0"/>
              <a:t>Scatter Chart of Payload Mass vs. Success Rate for the different Booster Versions: -#</a:t>
            </a:r>
          </a:p>
          <a:p>
            <a:pPr marL="457200" lvl="1" indent="0">
              <a:lnSpc>
                <a:spcPct val="100000"/>
              </a:lnSpc>
              <a:spcBef>
                <a:spcPts val="1400"/>
              </a:spcBef>
              <a:buNone/>
            </a:pPr>
            <a:r>
              <a:rPr lang="en-GB" sz="2000" dirty="0"/>
              <a:t> Added a scatter chart to show the correlation between Payload and Launch Success. </a:t>
            </a:r>
          </a:p>
          <a:p>
            <a:pPr marL="0" indent="0">
              <a:lnSpc>
                <a:spcPct val="100000"/>
              </a:lnSpc>
              <a:spcBef>
                <a:spcPts val="1400"/>
              </a:spcBef>
              <a:buNone/>
            </a:pPr>
            <a:r>
              <a:rPr lang="en-GB" sz="2400" dirty="0"/>
              <a:t>Link to the notebook </a:t>
            </a:r>
            <a:r>
              <a:rPr lang="en-GB" sz="2400" dirty="0">
                <a:hlinkClick r:id="rId2"/>
              </a:rPr>
              <a:t>Link to </a:t>
            </a:r>
            <a:r>
              <a:rPr lang="en-GB" sz="2400" dirty="0" err="1">
                <a:hlinkClick r:id="rId2"/>
              </a:rPr>
              <a:t>Plotly</a:t>
            </a:r>
            <a:r>
              <a:rPr lang="en-GB" sz="2400" dirty="0">
                <a:hlinkClick r:id="rId2"/>
              </a:rPr>
              <a:t> Dash App</a:t>
            </a:r>
            <a:endParaRPr lang="en-US" sz="2400"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p14="http://schemas.microsoft.com/office/powerpoint/2010/main" val="28953449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fontScale="92500" lnSpcReduction="10000"/>
          </a:bodyPr>
          <a:lstStyle/>
          <a:p>
            <a:pPr marL="457200" indent="-457200">
              <a:lnSpc>
                <a:spcPct val="100000"/>
              </a:lnSpc>
              <a:spcBef>
                <a:spcPts val="1400"/>
              </a:spcBef>
              <a:buFont typeface="+mj-lt"/>
              <a:buAutoNum type="arabicPeriod"/>
            </a:pPr>
            <a:r>
              <a:rPr lang="en-GB" sz="1800" dirty="0">
                <a:solidFill>
                  <a:schemeClr val="accent3">
                    <a:lumMod val="25000"/>
                  </a:schemeClr>
                </a:solidFill>
                <a:latin typeface="Abadi"/>
              </a:rPr>
              <a:t>Created a NumPy array from the column “Class” in data</a:t>
            </a:r>
          </a:p>
          <a:p>
            <a:pPr marL="457200" indent="-457200">
              <a:lnSpc>
                <a:spcPct val="100000"/>
              </a:lnSpc>
              <a:spcBef>
                <a:spcPts val="1400"/>
              </a:spcBef>
              <a:buFont typeface="+mj-lt"/>
              <a:buAutoNum type="arabicPeriod"/>
            </a:pPr>
            <a:r>
              <a:rPr lang="en-GB" sz="1800" dirty="0">
                <a:solidFill>
                  <a:schemeClr val="accent3">
                    <a:lumMod val="25000"/>
                  </a:schemeClr>
                </a:solidFill>
                <a:latin typeface="Abadi"/>
              </a:rPr>
              <a:t>Standardised the data with </a:t>
            </a:r>
            <a:r>
              <a:rPr lang="en-GB" sz="1800" b="1" dirty="0" err="1">
                <a:solidFill>
                  <a:schemeClr val="accent3">
                    <a:lumMod val="25000"/>
                  </a:schemeClr>
                </a:solidFill>
                <a:latin typeface="Abadi"/>
              </a:rPr>
              <a:t>StandardScaler</a:t>
            </a:r>
            <a:r>
              <a:rPr lang="en-GB" sz="1800" dirty="0">
                <a:solidFill>
                  <a:schemeClr val="accent3">
                    <a:lumMod val="25000"/>
                  </a:schemeClr>
                </a:solidFill>
                <a:latin typeface="Abadi"/>
              </a:rPr>
              <a:t>, then fitting and transforming it</a:t>
            </a:r>
          </a:p>
          <a:p>
            <a:pPr marL="457200" indent="-457200">
              <a:lnSpc>
                <a:spcPct val="100000"/>
              </a:lnSpc>
              <a:spcBef>
                <a:spcPts val="1400"/>
              </a:spcBef>
              <a:buFont typeface="+mj-lt"/>
              <a:buAutoNum type="arabicPeriod"/>
            </a:pPr>
            <a:r>
              <a:rPr lang="en-GB" sz="1800" dirty="0">
                <a:solidFill>
                  <a:schemeClr val="accent3">
                    <a:lumMod val="25000"/>
                  </a:schemeClr>
                </a:solidFill>
                <a:latin typeface="Abadi"/>
              </a:rPr>
              <a:t>Splitting the data into training and testing sets with </a:t>
            </a:r>
            <a:r>
              <a:rPr lang="en-GB" sz="1800" b="1" dirty="0" err="1">
                <a:solidFill>
                  <a:schemeClr val="accent3">
                    <a:lumMod val="25000"/>
                  </a:schemeClr>
                </a:solidFill>
                <a:latin typeface="Abadi"/>
              </a:rPr>
              <a:t>train_test_split</a:t>
            </a:r>
            <a:r>
              <a:rPr lang="en-GB" sz="1800" b="1" dirty="0">
                <a:solidFill>
                  <a:schemeClr val="accent3">
                    <a:lumMod val="25000"/>
                  </a:schemeClr>
                </a:solidFill>
                <a:latin typeface="Abadi"/>
              </a:rPr>
              <a:t> </a:t>
            </a:r>
            <a:r>
              <a:rPr lang="en-GB" sz="1800" dirty="0">
                <a:solidFill>
                  <a:schemeClr val="accent3">
                    <a:lumMod val="25000"/>
                  </a:schemeClr>
                </a:solidFill>
                <a:latin typeface="Abadi"/>
              </a:rPr>
              <a:t>function</a:t>
            </a:r>
          </a:p>
          <a:p>
            <a:pPr marL="457200" indent="-457200">
              <a:lnSpc>
                <a:spcPct val="100000"/>
              </a:lnSpc>
              <a:spcBef>
                <a:spcPts val="1400"/>
              </a:spcBef>
              <a:buFont typeface="+mj-lt"/>
              <a:buAutoNum type="arabicPeriod"/>
            </a:pPr>
            <a:r>
              <a:rPr lang="en-GB" sz="2000" dirty="0"/>
              <a:t>Created a </a:t>
            </a:r>
            <a:r>
              <a:rPr lang="en-GB" sz="2000" b="1" dirty="0" err="1"/>
              <a:t>GridSearchCV</a:t>
            </a:r>
            <a:r>
              <a:rPr lang="en-GB" sz="2000" dirty="0"/>
              <a:t> object with cv = 10 to find the best parameters </a:t>
            </a:r>
          </a:p>
          <a:p>
            <a:pPr marL="457200" indent="-457200">
              <a:lnSpc>
                <a:spcPct val="100000"/>
              </a:lnSpc>
              <a:spcBef>
                <a:spcPts val="1400"/>
              </a:spcBef>
              <a:buFont typeface="+mj-lt"/>
              <a:buAutoNum type="arabicPeriod"/>
            </a:pPr>
            <a:r>
              <a:rPr lang="en-GB" sz="1800" dirty="0"/>
              <a:t>Applied </a:t>
            </a:r>
            <a:r>
              <a:rPr lang="en-GB" sz="1800" b="1" dirty="0" err="1"/>
              <a:t>GridSearchCV</a:t>
            </a:r>
            <a:r>
              <a:rPr lang="en-GB" sz="1800" dirty="0"/>
              <a:t> </a:t>
            </a:r>
            <a:r>
              <a:rPr lang="en-GB" sz="1800" b="1" dirty="0"/>
              <a:t>on </a:t>
            </a:r>
            <a:r>
              <a:rPr lang="en-GB" sz="1800" b="1" dirty="0" err="1"/>
              <a:t>LogReg</a:t>
            </a:r>
            <a:r>
              <a:rPr lang="en-GB" sz="1800" b="1" dirty="0"/>
              <a:t>, SVM, Decision Tree, and KNN models</a:t>
            </a:r>
            <a:r>
              <a:rPr lang="en-GB" b="1" dirty="0"/>
              <a:t> </a:t>
            </a:r>
          </a:p>
          <a:p>
            <a:pPr marL="457200" indent="-457200">
              <a:lnSpc>
                <a:spcPct val="100000"/>
              </a:lnSpc>
              <a:spcBef>
                <a:spcPts val="1400"/>
              </a:spcBef>
              <a:buFont typeface="+mj-lt"/>
              <a:buAutoNum type="arabicPeriod"/>
            </a:pPr>
            <a:r>
              <a:rPr lang="en-GB" sz="1800" dirty="0"/>
              <a:t>Calculating the accuracy on the test data using the method </a:t>
            </a:r>
            <a:r>
              <a:rPr lang="en-GB" sz="1800" b="1" dirty="0"/>
              <a:t>.score() </a:t>
            </a:r>
            <a:r>
              <a:rPr lang="en-GB" sz="1800" dirty="0"/>
              <a:t>for all models </a:t>
            </a:r>
          </a:p>
          <a:p>
            <a:pPr marL="457200" indent="-457200">
              <a:lnSpc>
                <a:spcPct val="100000"/>
              </a:lnSpc>
              <a:spcBef>
                <a:spcPts val="1400"/>
              </a:spcBef>
              <a:buFont typeface="+mj-lt"/>
              <a:buAutoNum type="arabicPeriod"/>
            </a:pPr>
            <a:r>
              <a:rPr lang="en-GB" sz="1800" dirty="0"/>
              <a:t>Examining the confusion matrix for all models </a:t>
            </a:r>
          </a:p>
          <a:p>
            <a:pPr marL="457200" indent="-457200">
              <a:lnSpc>
                <a:spcPct val="100000"/>
              </a:lnSpc>
              <a:spcBef>
                <a:spcPts val="1400"/>
              </a:spcBef>
              <a:buFont typeface="+mj-lt"/>
              <a:buAutoNum type="arabicPeriod"/>
            </a:pPr>
            <a:r>
              <a:rPr lang="en-GB" sz="1900" dirty="0"/>
              <a:t>Finding the method performs best by examining the </a:t>
            </a:r>
            <a:r>
              <a:rPr lang="en-GB" sz="1900" dirty="0" err="1"/>
              <a:t>Jaccard_score</a:t>
            </a:r>
            <a:r>
              <a:rPr lang="en-GB" sz="1900" dirty="0"/>
              <a:t> and F1_score metrics</a:t>
            </a:r>
          </a:p>
          <a:p>
            <a:pPr marL="0" indent="0">
              <a:lnSpc>
                <a:spcPct val="100000"/>
              </a:lnSpc>
              <a:spcBef>
                <a:spcPts val="1400"/>
              </a:spcBef>
              <a:buNone/>
            </a:pPr>
            <a:r>
              <a:rPr lang="en-GB" sz="1900" dirty="0"/>
              <a:t> </a:t>
            </a:r>
            <a:endParaRPr lang="en-US" sz="1900" dirty="0">
              <a:solidFill>
                <a:schemeClr val="accent3">
                  <a:lumMod val="25000"/>
                </a:schemeClr>
              </a:solidFill>
              <a:latin typeface="Abadi"/>
            </a:endParaRPr>
          </a:p>
          <a:p>
            <a:pPr>
              <a:lnSpc>
                <a:spcPct val="100000"/>
              </a:lnSpc>
              <a:spcBef>
                <a:spcPts val="1400"/>
              </a:spcBef>
            </a:pPr>
            <a:r>
              <a:rPr lang="en-US" sz="1800" dirty="0">
                <a:solidFill>
                  <a:schemeClr val="accent3">
                    <a:lumMod val="25000"/>
                  </a:schemeClr>
                </a:solidFill>
                <a:latin typeface="Abadi"/>
              </a:rPr>
              <a:t>The link to the notebook is </a:t>
            </a:r>
            <a:r>
              <a:rPr lang="en-US" sz="1800" dirty="0">
                <a:solidFill>
                  <a:schemeClr val="accent3">
                    <a:lumMod val="25000"/>
                  </a:schemeClr>
                </a:solidFill>
                <a:latin typeface="Abadi"/>
                <a:hlinkClick r:id="rId2"/>
              </a:rPr>
              <a:t>Machine Learning Prediction</a:t>
            </a:r>
            <a:endParaRPr lang="en-US" sz="1800"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29835919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11046075" cy="4030755"/>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48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endParaRPr lang="en-US" sz="4800" dirty="0">
              <a:solidFill>
                <a:schemeClr val="accent3">
                  <a:lumMod val="25000"/>
                </a:schemeClr>
              </a:solidFill>
              <a:latin typeface="Abadi" panose="020B0604020104020204" pitchFamily="34" charset="0"/>
            </a:endParaRPr>
          </a:p>
          <a:p>
            <a:pPr>
              <a:lnSpc>
                <a:spcPct val="100000"/>
              </a:lnSpc>
              <a:spcBef>
                <a:spcPts val="1400"/>
              </a:spcBef>
            </a:pPr>
            <a:r>
              <a:rPr lang="en-US" sz="48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endParaRPr lang="en-US" sz="4800" dirty="0">
              <a:solidFill>
                <a:schemeClr val="accent3">
                  <a:lumMod val="25000"/>
                </a:schemeClr>
              </a:solidFill>
              <a:latin typeface="Abadi" panose="020B0604020104020204" pitchFamily="34" charset="0"/>
            </a:endParaRPr>
          </a:p>
          <a:p>
            <a:pPr>
              <a:lnSpc>
                <a:spcPct val="100000"/>
              </a:lnSpc>
              <a:spcBef>
                <a:spcPts val="1400"/>
              </a:spcBef>
            </a:pPr>
            <a:r>
              <a:rPr lang="en-US" sz="48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41176625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1E0EBA8-EDC9-32EE-5E7E-1FFE986BA210}"/>
              </a:ext>
            </a:extLst>
          </p:cNvPr>
          <p:cNvSpPr txBox="1"/>
          <p:nvPr/>
        </p:nvSpPr>
        <p:spPr>
          <a:xfrm>
            <a:off x="3066517" y="2965938"/>
            <a:ext cx="6058966" cy="830997"/>
          </a:xfrm>
          <a:prstGeom prst="rect">
            <a:avLst/>
          </a:prstGeom>
          <a:noFill/>
        </p:spPr>
        <p:txBody>
          <a:bodyPr wrap="none" rtlCol="0">
            <a:spAutoFit/>
          </a:bodyPr>
          <a:lstStyle/>
          <a:p>
            <a:r>
              <a:rPr lang="en-GB" sz="4800" b="1" dirty="0"/>
              <a:t>EDA with Visualization </a:t>
            </a:r>
            <a:endParaRPr lang="en-GB" sz="4800" dirty="0"/>
          </a:p>
        </p:txBody>
      </p:sp>
    </p:spTree>
    <p:extLst>
      <p:ext uri="{BB962C8B-B14F-4D97-AF65-F5344CB8AC3E}">
        <p14:creationId xmlns:p14="http://schemas.microsoft.com/office/powerpoint/2010/main" val="18678378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3" y="1357625"/>
            <a:ext cx="10592999" cy="1625192"/>
          </a:xfrm>
          <a:prstGeom prst="rect">
            <a:avLst/>
          </a:prstGeom>
        </p:spPr>
        <p:txBody>
          <a:bodyPr>
            <a:normAutofit fontScale="92500" lnSpcReduction="20000"/>
          </a:bodyPr>
          <a:lstStyle/>
          <a:p>
            <a:pPr>
              <a:lnSpc>
                <a:spcPct val="100000"/>
              </a:lnSpc>
              <a:spcBef>
                <a:spcPts val="1400"/>
              </a:spcBef>
            </a:pPr>
            <a:r>
              <a:rPr lang="en-GB" dirty="0"/>
              <a:t>• </a:t>
            </a:r>
            <a:r>
              <a:rPr lang="en-GB" sz="1800" dirty="0"/>
              <a:t>The earliest flights all failed while the latest flights all succeeded. </a:t>
            </a:r>
          </a:p>
          <a:p>
            <a:pPr>
              <a:lnSpc>
                <a:spcPct val="100000"/>
              </a:lnSpc>
              <a:spcBef>
                <a:spcPts val="1400"/>
              </a:spcBef>
            </a:pPr>
            <a:r>
              <a:rPr lang="en-GB" sz="1800" dirty="0"/>
              <a:t>• The CCAFS SLC 40 launch site has about a half of all launches. </a:t>
            </a:r>
          </a:p>
          <a:p>
            <a:pPr>
              <a:lnSpc>
                <a:spcPct val="100000"/>
              </a:lnSpc>
              <a:spcBef>
                <a:spcPts val="1400"/>
              </a:spcBef>
            </a:pPr>
            <a:r>
              <a:rPr lang="en-GB" sz="1800" dirty="0"/>
              <a:t>• VAFB SLC 4E and KSC LC 39A have higher success rates. </a:t>
            </a:r>
          </a:p>
          <a:p>
            <a:pPr>
              <a:lnSpc>
                <a:spcPct val="100000"/>
              </a:lnSpc>
              <a:spcBef>
                <a:spcPts val="1400"/>
              </a:spcBef>
            </a:pPr>
            <a:r>
              <a:rPr lang="en-GB" sz="1800" dirty="0"/>
              <a:t>• It can be assumed that each new launch has a higher rate of success. </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B6DE48CB-F37D-4E03-9612-4B2FE0C9C889}"/>
              </a:ext>
            </a:extLst>
          </p:cNvPr>
          <p:cNvPicPr>
            <a:picLocks noChangeAspect="1"/>
          </p:cNvPicPr>
          <p:nvPr/>
        </p:nvPicPr>
        <p:blipFill>
          <a:blip r:embed="rId2"/>
          <a:stretch>
            <a:fillRect/>
          </a:stretch>
        </p:blipFill>
        <p:spPr>
          <a:xfrm>
            <a:off x="959617" y="3521150"/>
            <a:ext cx="9676563" cy="2504423"/>
          </a:xfrm>
          <a:prstGeom prst="rect">
            <a:avLst/>
          </a:prstGeom>
        </p:spPr>
      </p:pic>
    </p:spTree>
    <p:extLst>
      <p:ext uri="{BB962C8B-B14F-4D97-AF65-F5344CB8AC3E}">
        <p14:creationId xmlns:p14="http://schemas.microsoft.com/office/powerpoint/2010/main" val="3538101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D5F98B-2D45-F107-907E-362352553276}"/>
            </a:ext>
          </a:extLst>
        </p:cNvPr>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1B9E5C99-1578-3168-35B9-9FB383959314}"/>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53B0087D-A360-79F3-F31D-FFE2F3C5D19A}"/>
              </a:ext>
            </a:extLst>
          </p:cNvPr>
          <p:cNvSpPr>
            <a:spLocks noGrp="1"/>
          </p:cNvSpPr>
          <p:nvPr>
            <p:ph type="body" sz="half" idx="4294967295"/>
          </p:nvPr>
        </p:nvSpPr>
        <p:spPr>
          <a:xfrm>
            <a:off x="864973" y="1357625"/>
            <a:ext cx="10592999" cy="1625192"/>
          </a:xfrm>
          <a:prstGeom prst="rect">
            <a:avLst/>
          </a:prstGeom>
        </p:spPr>
        <p:txBody>
          <a:bodyPr>
            <a:normAutofit/>
          </a:bodyPr>
          <a:lstStyle/>
          <a:p>
            <a:pPr>
              <a:lnSpc>
                <a:spcPct val="100000"/>
              </a:lnSpc>
              <a:spcBef>
                <a:spcPts val="1400"/>
              </a:spcBef>
            </a:pPr>
            <a:r>
              <a:rPr lang="en-GB" sz="1800" dirty="0"/>
              <a:t>For every launch site the higher the payload mass, the higher the success rate. </a:t>
            </a:r>
          </a:p>
          <a:p>
            <a:pPr>
              <a:lnSpc>
                <a:spcPct val="100000"/>
              </a:lnSpc>
              <a:spcBef>
                <a:spcPts val="1400"/>
              </a:spcBef>
            </a:pPr>
            <a:r>
              <a:rPr lang="en-GB" sz="1800" dirty="0"/>
              <a:t>Most of the launches with payload mass over 7000 kg were successful. </a:t>
            </a:r>
          </a:p>
          <a:p>
            <a:pPr>
              <a:lnSpc>
                <a:spcPct val="100000"/>
              </a:lnSpc>
              <a:spcBef>
                <a:spcPts val="1400"/>
              </a:spcBef>
            </a:pPr>
            <a:r>
              <a:rPr lang="en-GB" sz="1800" dirty="0"/>
              <a:t>KSC LC 39A has a 100% success rate for payload mass under 5500 kg too. </a:t>
            </a:r>
            <a:endParaRPr lang="en-US" sz="18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E6B27447-29EE-DEA4-6620-0728007D7E9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endParaRPr lang="en-US" dirty="0">
              <a:solidFill>
                <a:srgbClr val="0B49CB"/>
              </a:solidFill>
            </a:endParaRPr>
          </a:p>
        </p:txBody>
      </p:sp>
      <p:pic>
        <p:nvPicPr>
          <p:cNvPr id="7" name="Picture 6">
            <a:extLst>
              <a:ext uri="{FF2B5EF4-FFF2-40B4-BE49-F238E27FC236}">
                <a16:creationId xmlns:a16="http://schemas.microsoft.com/office/drawing/2014/main" id="{7147D7C9-B527-7488-7E9A-18287397892A}"/>
              </a:ext>
            </a:extLst>
          </p:cNvPr>
          <p:cNvPicPr>
            <a:picLocks noChangeAspect="1"/>
          </p:cNvPicPr>
          <p:nvPr/>
        </p:nvPicPr>
        <p:blipFill>
          <a:blip r:embed="rId2"/>
          <a:stretch>
            <a:fillRect/>
          </a:stretch>
        </p:blipFill>
        <p:spPr>
          <a:xfrm>
            <a:off x="105508" y="3692573"/>
            <a:ext cx="11934092" cy="2492788"/>
          </a:xfrm>
          <a:prstGeom prst="rect">
            <a:avLst/>
          </a:prstGeom>
        </p:spPr>
      </p:pic>
    </p:spTree>
    <p:extLst>
      <p:ext uri="{BB962C8B-B14F-4D97-AF65-F5344CB8AC3E}">
        <p14:creationId xmlns:p14="http://schemas.microsoft.com/office/powerpoint/2010/main" val="14611854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 Rate vs. Orbit Type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8" y="1782981"/>
            <a:ext cx="5452531" cy="4393982"/>
          </a:xfrm>
          <a:prstGeom prst="rect">
            <a:avLst/>
          </a:prstGeom>
        </p:spPr>
        <p:txBody>
          <a:bodyPr vert="horz" lIns="91440" tIns="45720" rIns="91440" bIns="45720" rtlCol="0">
            <a:normAutofit/>
          </a:bodyPr>
          <a:lstStyle/>
          <a:p>
            <a:pPr>
              <a:spcBef>
                <a:spcPts val="1400"/>
              </a:spcBef>
            </a:pPr>
            <a:endParaRPr lang="en-GB" sz="2000" dirty="0"/>
          </a:p>
          <a:p>
            <a:pPr>
              <a:spcBef>
                <a:spcPts val="1400"/>
              </a:spcBef>
            </a:pPr>
            <a:r>
              <a:rPr lang="en-GB" sz="2400" dirty="0"/>
              <a:t>Orbits with 100% success rate: - ES-L1, GEO, HEO, SSO </a:t>
            </a:r>
          </a:p>
          <a:p>
            <a:pPr>
              <a:spcBef>
                <a:spcPts val="1400"/>
              </a:spcBef>
            </a:pPr>
            <a:endParaRPr lang="en-GB" sz="2400" dirty="0"/>
          </a:p>
          <a:p>
            <a:pPr>
              <a:spcBef>
                <a:spcPts val="1400"/>
              </a:spcBef>
            </a:pPr>
            <a:r>
              <a:rPr lang="en-GB" sz="2400" dirty="0"/>
              <a:t>Orbits with 0% success rate: - SO </a:t>
            </a:r>
          </a:p>
          <a:p>
            <a:pPr>
              <a:spcBef>
                <a:spcPts val="1400"/>
              </a:spcBef>
            </a:pPr>
            <a:endParaRPr lang="en-GB" sz="2400" dirty="0"/>
          </a:p>
          <a:p>
            <a:pPr>
              <a:spcBef>
                <a:spcPts val="1400"/>
              </a:spcBef>
            </a:pPr>
            <a:r>
              <a:rPr lang="en-GB" sz="2400" dirty="0"/>
              <a:t>Orbits with success rate between 50% and 85%: - GTO, ISS, LEO, MEO, PO </a:t>
            </a:r>
            <a:endParaRPr lang="en-US" sz="1800" dirty="0"/>
          </a:p>
        </p:txBody>
      </p:sp>
      <p:pic>
        <p:nvPicPr>
          <p:cNvPr id="2" name="Picture 1">
            <a:extLst>
              <a:ext uri="{FF2B5EF4-FFF2-40B4-BE49-F238E27FC236}">
                <a16:creationId xmlns:a16="http://schemas.microsoft.com/office/drawing/2014/main" id="{5D079B70-0CE8-4E07-ADD8-E302B697715E}"/>
              </a:ext>
            </a:extLst>
          </p:cNvPr>
          <p:cNvPicPr>
            <a:picLocks noChangeAspect="1"/>
          </p:cNvPicPr>
          <p:nvPr/>
        </p:nvPicPr>
        <p:blipFill>
          <a:blip r:embed="rId2"/>
          <a:stretch>
            <a:fillRect/>
          </a:stretch>
        </p:blipFill>
        <p:spPr>
          <a:xfrm>
            <a:off x="6096000" y="2244294"/>
            <a:ext cx="5452532" cy="3439266"/>
          </a:xfrm>
          <a:prstGeom prst="rect">
            <a:avLst/>
          </a:prstGeom>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20</a:t>
            </a:fld>
            <a:endParaRPr lang="en-US" sz="1200">
              <a:solidFill>
                <a:schemeClr val="tx1">
                  <a:tint val="75000"/>
                </a:schemeClr>
              </a:solidFill>
              <a:latin typeface="+mn-lt"/>
            </a:endParaRPr>
          </a:p>
        </p:txBody>
      </p:sp>
    </p:spTree>
    <p:extLst>
      <p:ext uri="{BB962C8B-B14F-4D97-AF65-F5344CB8AC3E}">
        <p14:creationId xmlns:p14="http://schemas.microsoft.com/office/powerpoint/2010/main" val="6966908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422722"/>
            <a:ext cx="10515600" cy="2096188"/>
          </a:xfrm>
          <a:prstGeom prst="rect">
            <a:avLst/>
          </a:prstGeom>
        </p:spPr>
        <p:txBody>
          <a:bodyPr>
            <a:normAutofit/>
          </a:bodyPr>
          <a:lstStyle/>
          <a:p>
            <a:pPr>
              <a:lnSpc>
                <a:spcPct val="100000"/>
              </a:lnSpc>
              <a:spcBef>
                <a:spcPts val="1400"/>
              </a:spcBef>
            </a:pPr>
            <a:r>
              <a:rPr lang="en-GB" dirty="0"/>
              <a:t>In the LEO orbit the Success appears related to the number of flights; on the other hand, there seems to be no relationship between flight number when in GTO orbit. </a:t>
            </a: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8951E6B5-1181-44B2-B572-5B835453A272}"/>
              </a:ext>
            </a:extLst>
          </p:cNvPr>
          <p:cNvPicPr>
            <a:picLocks noChangeAspect="1"/>
          </p:cNvPicPr>
          <p:nvPr/>
        </p:nvPicPr>
        <p:blipFill>
          <a:blip r:embed="rId2"/>
          <a:stretch>
            <a:fillRect/>
          </a:stretch>
        </p:blipFill>
        <p:spPr>
          <a:xfrm>
            <a:off x="906389" y="3920548"/>
            <a:ext cx="10379222" cy="2105025"/>
          </a:xfrm>
          <a:prstGeom prst="rect">
            <a:avLst/>
          </a:prstGeom>
        </p:spPr>
      </p:pic>
    </p:spTree>
    <p:extLst>
      <p:ext uri="{BB962C8B-B14F-4D97-AF65-F5344CB8AC3E}">
        <p14:creationId xmlns:p14="http://schemas.microsoft.com/office/powerpoint/2010/main" val="19591716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52019" y="1304192"/>
            <a:ext cx="10687961" cy="1403839"/>
          </a:xfrm>
          <a:prstGeom prst="rect">
            <a:avLst/>
          </a:prstGeom>
        </p:spPr>
        <p:txBody>
          <a:bodyPr>
            <a:normAutofit/>
          </a:bodyPr>
          <a:lstStyle/>
          <a:p>
            <a:pPr>
              <a:lnSpc>
                <a:spcPct val="100000"/>
              </a:lnSpc>
              <a:spcBef>
                <a:spcPts val="1400"/>
              </a:spcBef>
            </a:pPr>
            <a:r>
              <a:rPr lang="en-GB" dirty="0"/>
              <a:t>Heavy payloads have a negative influence on GTO orbits and positive on GTO and Polar LEO (ISS) orbits. </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Mass vs. Orbit Type</a:t>
            </a:r>
            <a:endParaRPr lang="en-US" dirty="0">
              <a:solidFill>
                <a:srgbClr val="0B49CB"/>
              </a:solidFill>
            </a:endParaRPr>
          </a:p>
        </p:txBody>
      </p:sp>
      <p:pic>
        <p:nvPicPr>
          <p:cNvPr id="6" name="Picture 5">
            <a:extLst>
              <a:ext uri="{FF2B5EF4-FFF2-40B4-BE49-F238E27FC236}">
                <a16:creationId xmlns:a16="http://schemas.microsoft.com/office/drawing/2014/main" id="{7CE4FF73-7CCD-42C6-9E43-B655DCDF241B}"/>
              </a:ext>
            </a:extLst>
          </p:cNvPr>
          <p:cNvPicPr>
            <a:picLocks noChangeAspect="1"/>
          </p:cNvPicPr>
          <p:nvPr/>
        </p:nvPicPr>
        <p:blipFill>
          <a:blip r:embed="rId2"/>
          <a:stretch>
            <a:fillRect/>
          </a:stretch>
        </p:blipFill>
        <p:spPr>
          <a:xfrm>
            <a:off x="752019" y="3458308"/>
            <a:ext cx="10533592" cy="2684584"/>
          </a:xfrm>
          <a:prstGeom prst="rect">
            <a:avLst/>
          </a:prstGeom>
        </p:spPr>
      </p:pic>
    </p:spTree>
    <p:extLst>
      <p:ext uri="{BB962C8B-B14F-4D97-AF65-F5344CB8AC3E}">
        <p14:creationId xmlns:p14="http://schemas.microsoft.com/office/powerpoint/2010/main" val="16106188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Launch Success Yearly Trend</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observe that success rate since 2013 kept on increasing till 2020.</a:t>
            </a:r>
          </a:p>
          <a:p>
            <a:pPr>
              <a:spcBef>
                <a:spcPts val="1400"/>
              </a:spcBef>
            </a:pPr>
            <a:endParaRPr lang="en-US" sz="2000" dirty="0"/>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23</a:t>
            </a:fld>
            <a:endParaRPr lang="en-US" sz="1200">
              <a:solidFill>
                <a:schemeClr val="tx1">
                  <a:tint val="75000"/>
                </a:schemeClr>
              </a:solidFill>
              <a:latin typeface="+mn-lt"/>
            </a:endParaRPr>
          </a:p>
        </p:txBody>
      </p:sp>
      <p:pic>
        <p:nvPicPr>
          <p:cNvPr id="15" name="Picture 14">
            <a:extLst>
              <a:ext uri="{FF2B5EF4-FFF2-40B4-BE49-F238E27FC236}">
                <a16:creationId xmlns:a16="http://schemas.microsoft.com/office/drawing/2014/main" id="{D504E95A-B6F2-4A67-922F-F513B07630F5}"/>
              </a:ext>
            </a:extLst>
          </p:cNvPr>
          <p:cNvPicPr>
            <a:picLocks noChangeAspect="1"/>
          </p:cNvPicPr>
          <p:nvPr/>
        </p:nvPicPr>
        <p:blipFill>
          <a:blip r:embed="rId2"/>
          <a:stretch>
            <a:fillRect/>
          </a:stretch>
        </p:blipFill>
        <p:spPr>
          <a:xfrm>
            <a:off x="4712822" y="1935308"/>
            <a:ext cx="6303910" cy="3602565"/>
          </a:xfrm>
          <a:prstGeom prst="rect">
            <a:avLst/>
          </a:prstGeom>
        </p:spPr>
      </p:pic>
    </p:spTree>
    <p:extLst>
      <p:ext uri="{BB962C8B-B14F-4D97-AF65-F5344CB8AC3E}">
        <p14:creationId xmlns:p14="http://schemas.microsoft.com/office/powerpoint/2010/main" val="20681023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F069A06-CBD1-451A-9036-4C004AE6D360}"/>
              </a:ext>
            </a:extLst>
          </p:cNvPr>
          <p:cNvSpPr txBox="1"/>
          <p:nvPr/>
        </p:nvSpPr>
        <p:spPr>
          <a:xfrm>
            <a:off x="4208303" y="2403230"/>
            <a:ext cx="3775393" cy="830997"/>
          </a:xfrm>
          <a:prstGeom prst="rect">
            <a:avLst/>
          </a:prstGeom>
          <a:noFill/>
        </p:spPr>
        <p:txBody>
          <a:bodyPr wrap="none" rtlCol="0">
            <a:spAutoFit/>
          </a:bodyPr>
          <a:lstStyle/>
          <a:p>
            <a:r>
              <a:rPr lang="en-GB" sz="4800" b="1" dirty="0"/>
              <a:t>EDA with SQL </a:t>
            </a:r>
            <a:endParaRPr lang="en-GB" sz="4800" dirty="0"/>
          </a:p>
        </p:txBody>
      </p:sp>
    </p:spTree>
    <p:extLst>
      <p:ext uri="{BB962C8B-B14F-4D97-AF65-F5344CB8AC3E}">
        <p14:creationId xmlns:p14="http://schemas.microsoft.com/office/powerpoint/2010/main" val="35572265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700" b="0" i="0" u="none" strike="noStrike" kern="1200" cap="none" spc="0" normalizeH="0" baseline="0" noProof="0" dirty="0">
                <a:ln>
                  <a:noFill/>
                </a:ln>
                <a:solidFill>
                  <a:srgbClr val="0B49CB"/>
                </a:solidFill>
                <a:effectLst/>
                <a:uLnTx/>
                <a:uFillTx/>
                <a:latin typeface="Abadi"/>
                <a:ea typeface="+mn-ea"/>
                <a:cs typeface="+mn-cs"/>
              </a:rPr>
              <a:t>All Launch Site Names</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8" y="1782981"/>
            <a:ext cx="4948439" cy="4393982"/>
          </a:xfrm>
          <a:prstGeom prst="rect">
            <a:avLst/>
          </a:prstGeom>
        </p:spPr>
        <p:txBody>
          <a:bodyPr vert="horz" lIns="91440" tIns="45720" rIns="91440" bIns="45720" rtlCol="0">
            <a:normAutofit/>
          </a:bodyPr>
          <a:lstStyle/>
          <a:p>
            <a:pPr>
              <a:spcBef>
                <a:spcPts val="1400"/>
              </a:spcBef>
            </a:pPr>
            <a:r>
              <a:rPr lang="en-GB" sz="2200" dirty="0">
                <a:latin typeface="Abadi" panose="020B0604020104020204" pitchFamily="34" charset="0"/>
              </a:rPr>
              <a:t>Displaying the names of the unique launch sites in the space mission. </a:t>
            </a:r>
          </a:p>
          <a:p>
            <a:pPr>
              <a:spcBef>
                <a:spcPts val="1400"/>
              </a:spcBef>
            </a:pPr>
            <a:endParaRPr lang="en-US" sz="2200" dirty="0">
              <a:latin typeface="Abadi" panose="020B0604020104020204" pitchFamily="34" charset="0"/>
            </a:endParaRPr>
          </a:p>
          <a:p>
            <a:pPr>
              <a:spcBef>
                <a:spcPts val="1400"/>
              </a:spcBef>
            </a:pPr>
            <a:r>
              <a:rPr lang="en-US" sz="2200" dirty="0">
                <a:latin typeface="Abadi" panose="020B0604020104020204" pitchFamily="34" charset="0"/>
              </a:rPr>
              <a:t>We used the key word </a:t>
            </a:r>
            <a:r>
              <a:rPr lang="en-US" sz="2200" b="1" dirty="0">
                <a:latin typeface="Abadi" panose="020B0604020104020204" pitchFamily="34" charset="0"/>
              </a:rPr>
              <a:t>DISTINCT</a:t>
            </a:r>
            <a:r>
              <a:rPr lang="en-US" sz="2200" dirty="0">
                <a:latin typeface="Abadi" panose="020B0604020104020204" pitchFamily="34" charset="0"/>
              </a:rPr>
              <a:t> to show only unique launch sites from the SpaceX data.</a:t>
            </a:r>
          </a:p>
          <a:p>
            <a:pPr>
              <a:spcBef>
                <a:spcPts val="1400"/>
              </a:spcBef>
            </a:pPr>
            <a:endParaRPr lang="en-US" sz="2000" dirty="0"/>
          </a:p>
        </p:txBody>
      </p:sp>
      <p:pic>
        <p:nvPicPr>
          <p:cNvPr id="6" name="Picture 5">
            <a:extLst>
              <a:ext uri="{FF2B5EF4-FFF2-40B4-BE49-F238E27FC236}">
                <a16:creationId xmlns:a16="http://schemas.microsoft.com/office/drawing/2014/main" id="{8219A12C-8F7F-48BC-B0D9-9B376D10D35E}"/>
              </a:ext>
            </a:extLst>
          </p:cNvPr>
          <p:cNvPicPr>
            <a:picLocks noChangeAspect="1"/>
          </p:cNvPicPr>
          <p:nvPr/>
        </p:nvPicPr>
        <p:blipFill>
          <a:blip r:embed="rId2"/>
          <a:stretch>
            <a:fillRect/>
          </a:stretch>
        </p:blipFill>
        <p:spPr>
          <a:xfrm>
            <a:off x="5591906" y="2196715"/>
            <a:ext cx="5956625" cy="3534424"/>
          </a:xfrm>
          <a:prstGeom prst="rect">
            <a:avLst/>
          </a:prstGeom>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25</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9142339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222887" cy="4122999"/>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Used the query above to display 5 records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6CD72A1D-7EAF-40EC-AFC1-830938F48A8F}"/>
              </a:ext>
            </a:extLst>
          </p:cNvPr>
          <p:cNvPicPr>
            <a:picLocks noChangeAspect="1"/>
          </p:cNvPicPr>
          <p:nvPr/>
        </p:nvPicPr>
        <p:blipFill>
          <a:blip r:embed="rId2"/>
          <a:stretch>
            <a:fillRect/>
          </a:stretch>
        </p:blipFill>
        <p:spPr>
          <a:xfrm>
            <a:off x="867266" y="1626375"/>
            <a:ext cx="10028374" cy="2907149"/>
          </a:xfrm>
          <a:prstGeom prst="rect">
            <a:avLst/>
          </a:prstGeom>
        </p:spPr>
      </p:pic>
    </p:spTree>
    <p:extLst>
      <p:ext uri="{BB962C8B-B14F-4D97-AF65-F5344CB8AC3E}">
        <p14:creationId xmlns:p14="http://schemas.microsoft.com/office/powerpoint/2010/main" val="189423285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GB" sz="2200" dirty="0">
                <a:latin typeface="Abadi" panose="020B0604020104020204" pitchFamily="34" charset="0"/>
              </a:rPr>
              <a:t>Displaying the total payload mass carried by boosters launched by NASA (CRS). </a:t>
            </a:r>
          </a:p>
          <a:p>
            <a:pPr>
              <a:lnSpc>
                <a:spcPct val="100000"/>
              </a:lnSpc>
              <a:spcBef>
                <a:spcPts val="1400"/>
              </a:spcBef>
            </a:pPr>
            <a:r>
              <a:rPr lang="en-US" sz="2200" dirty="0">
                <a:solidFill>
                  <a:schemeClr val="accent3">
                    <a:lumMod val="25000"/>
                  </a:schemeClr>
                </a:solidFill>
                <a:latin typeface="Abadi" panose="020B0604020104020204" pitchFamily="34" charset="0"/>
              </a:rPr>
              <a:t>The total payload carried by boosters from NASA calculated as 45596 using the query below</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33B4819F-7AAA-4F12-A671-FF7793A81637}"/>
              </a:ext>
            </a:extLst>
          </p:cNvPr>
          <p:cNvPicPr>
            <a:picLocks noChangeAspect="1"/>
          </p:cNvPicPr>
          <p:nvPr/>
        </p:nvPicPr>
        <p:blipFill>
          <a:blip r:embed="rId2"/>
          <a:stretch>
            <a:fillRect/>
          </a:stretch>
        </p:blipFill>
        <p:spPr>
          <a:xfrm>
            <a:off x="1858945" y="3724135"/>
            <a:ext cx="7415269" cy="2942144"/>
          </a:xfrm>
          <a:prstGeom prst="rect">
            <a:avLst/>
          </a:prstGeom>
        </p:spPr>
      </p:pic>
    </p:spTree>
    <p:extLst>
      <p:ext uri="{BB962C8B-B14F-4D97-AF65-F5344CB8AC3E}">
        <p14:creationId xmlns:p14="http://schemas.microsoft.com/office/powerpoint/2010/main" val="30576016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FD52E17-48CB-4D60-BD56-71D197A29B38}"/>
              </a:ext>
            </a:extLst>
          </p:cNvPr>
          <p:cNvSpPr txBox="1">
            <a:spLocks/>
          </p:cNvSpPr>
          <p:nvPr/>
        </p:nvSpPr>
        <p:spPr>
          <a:xfrm>
            <a:off x="648929" y="629266"/>
            <a:ext cx="350549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Average Payload Mass by F9 v1.1</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8929" y="2716739"/>
            <a:ext cx="10827961" cy="528110"/>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Calculated the average payload mass carried by booster version F9 v1.1 as 2534</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pPr>
                <a:spcAft>
                  <a:spcPts val="600"/>
                </a:spcAft>
              </a:pPr>
              <a:t>28</a:t>
            </a:fld>
            <a:endParaRPr lang="en-US" sz="1200">
              <a:solidFill>
                <a:srgbClr val="303030"/>
              </a:solidFill>
              <a:latin typeface="+mn-lt"/>
            </a:endParaRPr>
          </a:p>
        </p:txBody>
      </p:sp>
      <p:pic>
        <p:nvPicPr>
          <p:cNvPr id="7" name="Picture 6">
            <a:extLst>
              <a:ext uri="{FF2B5EF4-FFF2-40B4-BE49-F238E27FC236}">
                <a16:creationId xmlns:a16="http://schemas.microsoft.com/office/drawing/2014/main" id="{2693A93C-0C91-3CD0-1E57-79BD91BC51FE}"/>
              </a:ext>
            </a:extLst>
          </p:cNvPr>
          <p:cNvPicPr>
            <a:picLocks noChangeAspect="1"/>
          </p:cNvPicPr>
          <p:nvPr/>
        </p:nvPicPr>
        <p:blipFill>
          <a:blip r:embed="rId2"/>
          <a:stretch>
            <a:fillRect/>
          </a:stretch>
        </p:blipFill>
        <p:spPr>
          <a:xfrm>
            <a:off x="82062" y="3959772"/>
            <a:ext cx="11887200" cy="1681655"/>
          </a:xfrm>
          <a:prstGeom prst="rect">
            <a:avLst/>
          </a:prstGeom>
        </p:spPr>
      </p:pic>
    </p:spTree>
    <p:extLst>
      <p:ext uri="{BB962C8B-B14F-4D97-AF65-F5344CB8AC3E}">
        <p14:creationId xmlns:p14="http://schemas.microsoft.com/office/powerpoint/2010/main" val="38282964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7F12CD3C-55B3-4129-817A-84D0B28F713E}"/>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First Successful Ground Landing Date</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Observed that the dates of the first successful landing outcome on ground pad was 22</a:t>
            </a:r>
            <a:r>
              <a:rPr lang="en-US" sz="2000" baseline="30000" dirty="0">
                <a:latin typeface="Abadi" panose="020B0604020104020204" pitchFamily="34" charset="0"/>
              </a:rPr>
              <a:t>nd</a:t>
            </a:r>
            <a:r>
              <a:rPr lang="en-US" sz="2000" dirty="0">
                <a:latin typeface="Abadi" panose="020B0604020104020204" pitchFamily="34" charset="0"/>
              </a:rPr>
              <a:t> December 2015</a:t>
            </a:r>
          </a:p>
        </p:txBody>
      </p:sp>
      <p:pic>
        <p:nvPicPr>
          <p:cNvPr id="6" name="Picture 5">
            <a:extLst>
              <a:ext uri="{FF2B5EF4-FFF2-40B4-BE49-F238E27FC236}">
                <a16:creationId xmlns:a16="http://schemas.microsoft.com/office/drawing/2014/main" id="{D5B751AB-189D-48E0-B627-B1B93BAF0FF7}"/>
              </a:ext>
            </a:extLst>
          </p:cNvPr>
          <p:cNvPicPr>
            <a:picLocks noChangeAspect="1"/>
          </p:cNvPicPr>
          <p:nvPr/>
        </p:nvPicPr>
        <p:blipFill>
          <a:blip r:embed="rId2"/>
          <a:stretch>
            <a:fillRect/>
          </a:stretch>
        </p:blipFill>
        <p:spPr>
          <a:xfrm>
            <a:off x="5295320" y="2716765"/>
            <a:ext cx="6253212" cy="2494323"/>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29</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6616138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714772" y="6332572"/>
            <a:ext cx="2743200" cy="401638"/>
          </a:xfrm>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502559"/>
            <a:ext cx="10687961" cy="4816791"/>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through API</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Machine Learning Prediction</a:t>
            </a: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Summary of all results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result</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Predictive Analytics 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4906241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Successful Drone Ship Landing with Payload between 4000 and 6000</a:t>
            </a:r>
          </a:p>
        </p:txBody>
      </p:sp>
      <p:pic>
        <p:nvPicPr>
          <p:cNvPr id="3" name="Picture 2">
            <a:extLst>
              <a:ext uri="{FF2B5EF4-FFF2-40B4-BE49-F238E27FC236}">
                <a16:creationId xmlns:a16="http://schemas.microsoft.com/office/drawing/2014/main" id="{8BE87361-909F-45C4-896B-C2764CBD18B5}"/>
              </a:ext>
            </a:extLst>
          </p:cNvPr>
          <p:cNvPicPr>
            <a:picLocks noChangeAspect="1"/>
          </p:cNvPicPr>
          <p:nvPr/>
        </p:nvPicPr>
        <p:blipFill>
          <a:blip r:embed="rId2"/>
          <a:stretch>
            <a:fillRect/>
          </a:stretch>
        </p:blipFill>
        <p:spPr>
          <a:xfrm>
            <a:off x="643467" y="1782981"/>
            <a:ext cx="6253214" cy="4284116"/>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GB" sz="1800" dirty="0">
                <a:latin typeface="Abadi" panose="020B0604020104020204" pitchFamily="34" charset="0"/>
              </a:rPr>
              <a:t>Listing the names of the boosters which have success in drone ship and have payload mass greater than 4000 but less than 6000. </a:t>
            </a:r>
          </a:p>
          <a:p>
            <a:pPr>
              <a:spcBef>
                <a:spcPts val="1400"/>
              </a:spcBef>
            </a:pPr>
            <a:endParaRPr lang="en-GB" sz="1800" dirty="0">
              <a:latin typeface="Abadi" panose="020B0604020104020204" pitchFamily="34" charset="0"/>
            </a:endParaRPr>
          </a:p>
          <a:p>
            <a:pPr>
              <a:spcBef>
                <a:spcPts val="1400"/>
              </a:spcBef>
            </a:pPr>
            <a:r>
              <a:rPr lang="en-US" sz="1800" dirty="0">
                <a:latin typeface="Abadi" panose="020B0604020104020204" pitchFamily="34" charset="0"/>
              </a:rPr>
              <a:t>Used the </a:t>
            </a:r>
            <a:r>
              <a:rPr lang="en-US" sz="1800" b="1" dirty="0">
                <a:latin typeface="Abadi" panose="020B0604020104020204" pitchFamily="34" charset="0"/>
              </a:rPr>
              <a:t>WHERE</a:t>
            </a:r>
            <a:r>
              <a:rPr lang="en-US" sz="1800" dirty="0">
                <a:latin typeface="Abadi" panose="020B0604020104020204" pitchFamily="34" charset="0"/>
              </a:rPr>
              <a:t> clause to filter for boosters which have successfully landed on drone ship and applied the </a:t>
            </a:r>
            <a:r>
              <a:rPr lang="en-US" sz="1800" b="1" dirty="0">
                <a:latin typeface="Abadi" panose="020B0604020104020204" pitchFamily="34" charset="0"/>
              </a:rPr>
              <a:t>AND</a:t>
            </a:r>
            <a:r>
              <a:rPr lang="en-US" sz="1800" dirty="0">
                <a:latin typeface="Abadi" panose="020B0604020104020204" pitchFamily="34" charset="0"/>
              </a:rPr>
              <a:t> condition to determine successful landing with payload mass greater than 4000 but less than 6000</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30</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94192675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Total Number of Successful and Failure Mission Outcomes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30502" y="1709919"/>
            <a:ext cx="5108891"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Used wildcard </a:t>
            </a:r>
            <a:r>
              <a:rPr lang="en-US" sz="2000" b="1" dirty="0">
                <a:latin typeface="Abadi" panose="020B0604020104020204" pitchFamily="34" charset="0"/>
              </a:rPr>
              <a:t>LIKE</a:t>
            </a:r>
            <a:r>
              <a:rPr lang="en-US" sz="2000" dirty="0">
                <a:latin typeface="Abadi" panose="020B0604020104020204" pitchFamily="34" charset="0"/>
              </a:rPr>
              <a:t> ‘%’ to filter for </a:t>
            </a:r>
            <a:r>
              <a:rPr lang="en-US" sz="2000" b="1" dirty="0">
                <a:latin typeface="Abadi" panose="020B0604020104020204" pitchFamily="34" charset="0"/>
              </a:rPr>
              <a:t>WHERE</a:t>
            </a:r>
            <a:r>
              <a:rPr lang="en-US" sz="2000" dirty="0">
                <a:latin typeface="Abadi" panose="020B0604020104020204" pitchFamily="34" charset="0"/>
              </a:rPr>
              <a:t> </a:t>
            </a:r>
            <a:r>
              <a:rPr lang="en-US" sz="2000" dirty="0" err="1">
                <a:latin typeface="Abadi" panose="020B0604020104020204" pitchFamily="34" charset="0"/>
              </a:rPr>
              <a:t>MissionOutcome</a:t>
            </a:r>
            <a:r>
              <a:rPr lang="en-US" sz="2000" dirty="0">
                <a:latin typeface="Abadi" panose="020B0604020104020204" pitchFamily="34" charset="0"/>
              </a:rPr>
              <a:t> was a success or a failure. </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31</a:t>
            </a:fld>
            <a:endParaRPr lang="en-US" sz="1200">
              <a:solidFill>
                <a:schemeClr val="tx1">
                  <a:tint val="75000"/>
                </a:schemeClr>
              </a:solidFill>
              <a:latin typeface="+mn-lt"/>
            </a:endParaRPr>
          </a:p>
        </p:txBody>
      </p:sp>
      <p:pic>
        <p:nvPicPr>
          <p:cNvPr id="2" name="Picture 1">
            <a:extLst>
              <a:ext uri="{FF2B5EF4-FFF2-40B4-BE49-F238E27FC236}">
                <a16:creationId xmlns:a16="http://schemas.microsoft.com/office/drawing/2014/main" id="{53A167C0-0A91-4A58-8964-1B36C1D5295C}"/>
              </a:ext>
            </a:extLst>
          </p:cNvPr>
          <p:cNvPicPr>
            <a:picLocks noChangeAspect="1"/>
          </p:cNvPicPr>
          <p:nvPr/>
        </p:nvPicPr>
        <p:blipFill>
          <a:blip r:embed="rId2"/>
          <a:stretch>
            <a:fillRect/>
          </a:stretch>
        </p:blipFill>
        <p:spPr>
          <a:xfrm>
            <a:off x="6352609" y="1590229"/>
            <a:ext cx="5108891" cy="4633362"/>
          </a:xfrm>
          <a:prstGeom prst="rect">
            <a:avLst/>
          </a:prstGeom>
        </p:spPr>
      </p:pic>
    </p:spTree>
    <p:extLst>
      <p:ext uri="{BB962C8B-B14F-4D97-AF65-F5344CB8AC3E}">
        <p14:creationId xmlns:p14="http://schemas.microsoft.com/office/powerpoint/2010/main" val="38988120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A7EB98F-A25F-4357-9775-478FC17F7F83}"/>
              </a:ext>
            </a:extLst>
          </p:cNvPr>
          <p:cNvSpPr txBox="1">
            <a:spLocks/>
          </p:cNvSpPr>
          <p:nvPr/>
        </p:nvSpPr>
        <p:spPr>
          <a:xfrm>
            <a:off x="838200" y="609600"/>
            <a:ext cx="4015855" cy="133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Boosters Carried Maximum Payload</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62366" y="2194102"/>
            <a:ext cx="3427001" cy="3908586"/>
          </a:xfrm>
          <a:prstGeom prst="rect">
            <a:avLst/>
          </a:prstGeom>
        </p:spPr>
        <p:txBody>
          <a:bodyPr vert="horz" lIns="91440" tIns="45720" rIns="91440" bIns="45720" rtlCol="0">
            <a:normAutofit/>
          </a:bodyPr>
          <a:lstStyle/>
          <a:p>
            <a:pPr>
              <a:spcBef>
                <a:spcPts val="1400"/>
              </a:spcBef>
            </a:pPr>
            <a:r>
              <a:rPr lang="en-US" sz="1700" dirty="0">
                <a:latin typeface="Abadi" panose="020B0604020104020204" pitchFamily="34" charset="0"/>
              </a:rPr>
              <a:t>We determined the booster that have carried the maximum payload using a subquery in the </a:t>
            </a:r>
            <a:r>
              <a:rPr lang="en-US" sz="1700" b="1" dirty="0">
                <a:latin typeface="Abadi" panose="020B0604020104020204" pitchFamily="34" charset="0"/>
              </a:rPr>
              <a:t>WHERE</a:t>
            </a:r>
            <a:r>
              <a:rPr lang="en-US" sz="1700" dirty="0">
                <a:latin typeface="Abadi" panose="020B0604020104020204" pitchFamily="34" charset="0"/>
              </a:rPr>
              <a:t> clause and the </a:t>
            </a:r>
            <a:r>
              <a:rPr lang="en-US" sz="1700" b="1" dirty="0">
                <a:latin typeface="Abadi" panose="020B0604020104020204" pitchFamily="34" charset="0"/>
              </a:rPr>
              <a:t>MAX() </a:t>
            </a:r>
            <a:r>
              <a:rPr lang="en-US" sz="1700" dirty="0">
                <a:latin typeface="Abadi" panose="020B0604020104020204" pitchFamily="34" charset="0"/>
              </a:rPr>
              <a:t>function.</a:t>
            </a:r>
          </a:p>
        </p:txBody>
      </p:sp>
      <p:pic>
        <p:nvPicPr>
          <p:cNvPr id="6" name="Picture 5">
            <a:extLst>
              <a:ext uri="{FF2B5EF4-FFF2-40B4-BE49-F238E27FC236}">
                <a16:creationId xmlns:a16="http://schemas.microsoft.com/office/drawing/2014/main" id="{779D4455-44AD-4EE2-AA73-0C30FAE52EB3}"/>
              </a:ext>
            </a:extLst>
          </p:cNvPr>
          <p:cNvPicPr>
            <a:picLocks noChangeAspect="1"/>
          </p:cNvPicPr>
          <p:nvPr/>
        </p:nvPicPr>
        <p:blipFill>
          <a:blip r:embed="rId2"/>
          <a:stretch>
            <a:fillRect/>
          </a:stretch>
        </p:blipFill>
        <p:spPr>
          <a:xfrm>
            <a:off x="5445457" y="963426"/>
            <a:ext cx="6155141" cy="4954888"/>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pPr>
                <a:spcAft>
                  <a:spcPts val="600"/>
                </a:spcAft>
              </a:pPr>
              <a:t>32</a:t>
            </a:fld>
            <a:endParaRPr lang="en-US" sz="1000">
              <a:solidFill>
                <a:schemeClr val="tx1">
                  <a:lumMod val="50000"/>
                  <a:lumOff val="50000"/>
                </a:schemeClr>
              </a:solidFill>
              <a:latin typeface="+mn-lt"/>
            </a:endParaRPr>
          </a:p>
        </p:txBody>
      </p:sp>
    </p:spTree>
    <p:extLst>
      <p:ext uri="{BB962C8B-B14F-4D97-AF65-F5344CB8AC3E}">
        <p14:creationId xmlns:p14="http://schemas.microsoft.com/office/powerpoint/2010/main" val="398156023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941344"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used a combinations of the </a:t>
            </a:r>
            <a:r>
              <a:rPr lang="en-US" sz="2200" b="1" dirty="0">
                <a:solidFill>
                  <a:schemeClr val="accent3">
                    <a:lumMod val="25000"/>
                  </a:schemeClr>
                </a:solidFill>
                <a:latin typeface="Abadi"/>
              </a:rPr>
              <a:t>WHERE</a:t>
            </a:r>
            <a:r>
              <a:rPr lang="en-US" sz="2200" dirty="0">
                <a:solidFill>
                  <a:schemeClr val="accent3">
                    <a:lumMod val="25000"/>
                  </a:schemeClr>
                </a:solidFill>
                <a:latin typeface="Abadi"/>
              </a:rPr>
              <a:t> clause, </a:t>
            </a:r>
            <a:r>
              <a:rPr lang="en-US" sz="2200" b="1" dirty="0">
                <a:solidFill>
                  <a:schemeClr val="accent3">
                    <a:lumMod val="25000"/>
                  </a:schemeClr>
                </a:solidFill>
                <a:latin typeface="Abadi"/>
              </a:rPr>
              <a:t>LIKE</a:t>
            </a:r>
            <a:r>
              <a:rPr lang="en-US" sz="2200" dirty="0">
                <a:solidFill>
                  <a:schemeClr val="accent3">
                    <a:lumMod val="25000"/>
                  </a:schemeClr>
                </a:solidFill>
                <a:latin typeface="Abadi"/>
              </a:rPr>
              <a:t>, </a:t>
            </a:r>
            <a:r>
              <a:rPr lang="en-US" sz="2200" b="1" dirty="0">
                <a:solidFill>
                  <a:schemeClr val="accent3">
                    <a:lumMod val="25000"/>
                  </a:schemeClr>
                </a:solidFill>
                <a:latin typeface="Abadi"/>
              </a:rPr>
              <a:t>AND</a:t>
            </a:r>
            <a:r>
              <a:rPr lang="en-US" sz="2200" dirty="0">
                <a:solidFill>
                  <a:schemeClr val="accent3">
                    <a:lumMod val="25000"/>
                  </a:schemeClr>
                </a:solidFill>
                <a:latin typeface="Abadi"/>
              </a:rPr>
              <a:t>, and </a:t>
            </a:r>
            <a:r>
              <a:rPr lang="en-US" sz="2200" b="1" dirty="0">
                <a:solidFill>
                  <a:schemeClr val="accent3">
                    <a:lumMod val="25000"/>
                  </a:schemeClr>
                </a:solidFill>
                <a:latin typeface="Abadi"/>
              </a:rPr>
              <a:t>BETWEEN</a:t>
            </a:r>
            <a:r>
              <a:rPr lang="en-US" sz="2200" dirty="0">
                <a:solidFill>
                  <a:schemeClr val="accent3">
                    <a:lumMod val="25000"/>
                  </a:schemeClr>
                </a:solidFill>
                <a:latin typeface="Abadi"/>
              </a:rPr>
              <a:t> conditions to filter for failed landing outcomes in drone ship, their booster versions, and launch site names for year 2015</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50E3558E-0B94-4EC1-AA31-F47E92F36B61}"/>
              </a:ext>
            </a:extLst>
          </p:cNvPr>
          <p:cNvPicPr>
            <a:picLocks noChangeAspect="1"/>
          </p:cNvPicPr>
          <p:nvPr/>
        </p:nvPicPr>
        <p:blipFill>
          <a:blip r:embed="rId2"/>
          <a:stretch>
            <a:fillRect/>
          </a:stretch>
        </p:blipFill>
        <p:spPr>
          <a:xfrm>
            <a:off x="608263" y="3444298"/>
            <a:ext cx="7239000" cy="2581275"/>
          </a:xfrm>
          <a:prstGeom prst="rect">
            <a:avLst/>
          </a:prstGeom>
        </p:spPr>
      </p:pic>
    </p:spTree>
    <p:extLst>
      <p:ext uri="{BB962C8B-B14F-4D97-AF65-F5344CB8AC3E}">
        <p14:creationId xmlns:p14="http://schemas.microsoft.com/office/powerpoint/2010/main" val="396920346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Rank success count </a:t>
            </a:r>
            <a:r>
              <a:rPr lang="en-US" sz="3600" dirty="0">
                <a:solidFill>
                  <a:srgbClr val="0B49CB"/>
                </a:solidFill>
                <a:latin typeface="Abadi" panose="020B0604020104020204" pitchFamily="34" charset="0"/>
                <a:ea typeface="+mj-ea"/>
                <a:cs typeface="+mj-cs"/>
              </a:rPr>
              <a:t>b</a:t>
            </a:r>
            <a:r>
              <a:rPr lang="en-US" sz="3600" kern="1200" dirty="0">
                <a:solidFill>
                  <a:srgbClr val="0B49CB"/>
                </a:solidFill>
                <a:latin typeface="Abadi" panose="020B0604020104020204" pitchFamily="34" charset="0"/>
                <a:ea typeface="+mj-ea"/>
                <a:cs typeface="+mj-cs"/>
              </a:rPr>
              <a:t>etween 2010-06-04 and 2017-03-20</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069016" y="1782981"/>
            <a:ext cx="4923692"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Selected Landing outcomes and the </a:t>
            </a:r>
            <a:r>
              <a:rPr lang="en-US" sz="2000" b="1" dirty="0">
                <a:latin typeface="Abadi" panose="020B0604020104020204" pitchFamily="34" charset="0"/>
              </a:rPr>
              <a:t>COUNT</a:t>
            </a:r>
            <a:r>
              <a:rPr lang="en-US" sz="2000" dirty="0">
                <a:latin typeface="Abadi" panose="020B0604020104020204" pitchFamily="34" charset="0"/>
              </a:rPr>
              <a:t> of landing outcomes from the data and used the </a:t>
            </a:r>
            <a:r>
              <a:rPr lang="en-US" sz="2000" b="1" dirty="0">
                <a:latin typeface="Abadi" panose="020B0604020104020204" pitchFamily="34" charset="0"/>
              </a:rPr>
              <a:t>WHERE</a:t>
            </a:r>
            <a:r>
              <a:rPr lang="en-US" sz="2000" dirty="0">
                <a:latin typeface="Abadi" panose="020B0604020104020204" pitchFamily="34" charset="0"/>
              </a:rPr>
              <a:t> clause to filter for landing outcomes </a:t>
            </a:r>
            <a:r>
              <a:rPr lang="en-US" sz="2000" b="1" dirty="0">
                <a:latin typeface="Abadi" panose="020B0604020104020204" pitchFamily="34" charset="0"/>
              </a:rPr>
              <a:t>BETWEEN</a:t>
            </a:r>
            <a:r>
              <a:rPr lang="en-US" sz="2000" dirty="0">
                <a:latin typeface="Abadi" panose="020B0604020104020204" pitchFamily="34" charset="0"/>
              </a:rPr>
              <a:t> 2010-06-04 to 2010-03-20.</a:t>
            </a:r>
          </a:p>
          <a:p>
            <a:pPr>
              <a:spcBef>
                <a:spcPts val="1400"/>
              </a:spcBef>
            </a:pPr>
            <a:endParaRPr lang="en-US" sz="2000" dirty="0">
              <a:latin typeface="Abadi" panose="020B0604020104020204" pitchFamily="34" charset="0"/>
            </a:endParaRPr>
          </a:p>
          <a:p>
            <a:pPr>
              <a:spcBef>
                <a:spcPts val="1400"/>
              </a:spcBef>
            </a:pPr>
            <a:r>
              <a:rPr lang="en-US" sz="2000" dirty="0">
                <a:latin typeface="Abadi" panose="020B0604020104020204" pitchFamily="34" charset="0"/>
              </a:rPr>
              <a:t>Applied the </a:t>
            </a:r>
            <a:r>
              <a:rPr lang="en-US" sz="2000" b="1" dirty="0">
                <a:latin typeface="Abadi" panose="020B0604020104020204" pitchFamily="34" charset="0"/>
              </a:rPr>
              <a:t>GROUP BY </a:t>
            </a:r>
            <a:r>
              <a:rPr lang="en-US" sz="2000" dirty="0">
                <a:latin typeface="Abadi" panose="020B0604020104020204" pitchFamily="34" charset="0"/>
              </a:rPr>
              <a:t>clause to group the landing outcomes and the </a:t>
            </a:r>
            <a:r>
              <a:rPr lang="en-US" sz="2000" b="1" dirty="0">
                <a:latin typeface="Abadi" panose="020B0604020104020204" pitchFamily="34" charset="0"/>
              </a:rPr>
              <a:t>ORDER BY </a:t>
            </a:r>
            <a:r>
              <a:rPr lang="en-US" sz="2000" dirty="0">
                <a:latin typeface="Abadi" panose="020B0604020104020204" pitchFamily="34" charset="0"/>
              </a:rPr>
              <a:t>clause to order the grouped landing outcome in descending order.</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34</a:t>
            </a:fld>
            <a:endParaRPr lang="en-US" sz="1200">
              <a:solidFill>
                <a:schemeClr val="tx1">
                  <a:tint val="75000"/>
                </a:schemeClr>
              </a:solidFill>
              <a:latin typeface="+mn-lt"/>
            </a:endParaRPr>
          </a:p>
        </p:txBody>
      </p:sp>
      <p:pic>
        <p:nvPicPr>
          <p:cNvPr id="6" name="Picture 5">
            <a:extLst>
              <a:ext uri="{FF2B5EF4-FFF2-40B4-BE49-F238E27FC236}">
                <a16:creationId xmlns:a16="http://schemas.microsoft.com/office/drawing/2014/main" id="{0AB630D8-82BB-40F8-A239-7FACF3C98F33}"/>
              </a:ext>
            </a:extLst>
          </p:cNvPr>
          <p:cNvPicPr>
            <a:picLocks noChangeAspect="1"/>
          </p:cNvPicPr>
          <p:nvPr/>
        </p:nvPicPr>
        <p:blipFill>
          <a:blip r:embed="rId2"/>
          <a:stretch>
            <a:fillRect/>
          </a:stretch>
        </p:blipFill>
        <p:spPr>
          <a:xfrm>
            <a:off x="776008" y="1589360"/>
            <a:ext cx="6124575" cy="4295775"/>
          </a:xfrm>
          <a:prstGeom prst="rect">
            <a:avLst/>
          </a:prstGeom>
        </p:spPr>
      </p:pic>
    </p:spTree>
    <p:extLst>
      <p:ext uri="{BB962C8B-B14F-4D97-AF65-F5344CB8AC3E}">
        <p14:creationId xmlns:p14="http://schemas.microsoft.com/office/powerpoint/2010/main" val="323623914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A77963A-4E9E-EB8F-D77C-DDE834995695}"/>
              </a:ext>
            </a:extLst>
          </p:cNvPr>
          <p:cNvSpPr txBox="1"/>
          <p:nvPr/>
        </p:nvSpPr>
        <p:spPr>
          <a:xfrm>
            <a:off x="2416883" y="2598003"/>
            <a:ext cx="7358233" cy="830997"/>
          </a:xfrm>
          <a:prstGeom prst="rect">
            <a:avLst/>
          </a:prstGeom>
          <a:noFill/>
        </p:spPr>
        <p:txBody>
          <a:bodyPr wrap="none" rtlCol="0">
            <a:spAutoFit/>
          </a:bodyPr>
          <a:lstStyle/>
          <a:p>
            <a:r>
              <a:rPr lang="en-GB" sz="4800" b="1" dirty="0"/>
              <a:t>Interactive map with Folium</a:t>
            </a:r>
            <a:endParaRPr lang="en-GB" sz="4800" dirty="0"/>
          </a:p>
        </p:txBody>
      </p:sp>
    </p:spTree>
    <p:extLst>
      <p:ext uri="{BB962C8B-B14F-4D97-AF65-F5344CB8AC3E}">
        <p14:creationId xmlns:p14="http://schemas.microsoft.com/office/powerpoint/2010/main" val="424220552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p:txBody>
      </p:sp>
      <p:pic>
        <p:nvPicPr>
          <p:cNvPr id="5" name="Picture 4">
            <a:extLst>
              <a:ext uri="{FF2B5EF4-FFF2-40B4-BE49-F238E27FC236}">
                <a16:creationId xmlns:a16="http://schemas.microsoft.com/office/drawing/2014/main" id="{752B7F3C-3184-4938-44B0-A4AAE1A1047A}"/>
              </a:ext>
            </a:extLst>
          </p:cNvPr>
          <p:cNvPicPr>
            <a:picLocks noChangeAspect="1"/>
          </p:cNvPicPr>
          <p:nvPr/>
        </p:nvPicPr>
        <p:blipFill>
          <a:blip r:embed="rId3"/>
          <a:stretch>
            <a:fillRect/>
          </a:stretch>
        </p:blipFill>
        <p:spPr>
          <a:xfrm>
            <a:off x="6511761" y="1301262"/>
            <a:ext cx="5340270" cy="4724310"/>
          </a:xfrm>
          <a:prstGeom prst="rect">
            <a:avLst/>
          </a:prstGeom>
        </p:spPr>
      </p:pic>
      <p:sp>
        <p:nvSpPr>
          <p:cNvPr id="7" name="TextBox 6">
            <a:extLst>
              <a:ext uri="{FF2B5EF4-FFF2-40B4-BE49-F238E27FC236}">
                <a16:creationId xmlns:a16="http://schemas.microsoft.com/office/drawing/2014/main" id="{F4A0D308-0DE4-83EF-BB07-AF3A98D79329}"/>
              </a:ext>
            </a:extLst>
          </p:cNvPr>
          <p:cNvSpPr txBox="1"/>
          <p:nvPr/>
        </p:nvSpPr>
        <p:spPr>
          <a:xfrm>
            <a:off x="328246" y="1559169"/>
            <a:ext cx="5767754" cy="3816429"/>
          </a:xfrm>
          <a:prstGeom prst="rect">
            <a:avLst/>
          </a:prstGeom>
          <a:noFill/>
        </p:spPr>
        <p:txBody>
          <a:bodyPr wrap="square" rtlCol="0">
            <a:spAutoFit/>
          </a:bodyPr>
          <a:lstStyle/>
          <a:p>
            <a:r>
              <a:rPr lang="en-GB" sz="2200" dirty="0"/>
              <a:t>• </a:t>
            </a:r>
            <a:r>
              <a:rPr lang="en-GB" sz="2000" dirty="0"/>
              <a:t>Most of Launch sites are in proximity to the Equator line. The land is moving faster at the equator than any other place on the surface of the Earth. Anything on the surface of the Earth at the equator is already moving at 1670 km/hour. This speed will help the spacecraft keep up a good enough speed to stay in orbit. </a:t>
            </a:r>
          </a:p>
          <a:p>
            <a:endParaRPr lang="en-GB" sz="2000" dirty="0"/>
          </a:p>
          <a:p>
            <a:r>
              <a:rPr lang="en-GB" sz="2000" dirty="0"/>
              <a:t>• All launch sites are in very close proximity to the coast, while launching rockets towards the ocean it minimises the risk of having any debris dropping or exploding near people. </a:t>
            </a:r>
          </a:p>
        </p:txBody>
      </p:sp>
    </p:spTree>
    <p:extLst>
      <p:ext uri="{BB962C8B-B14F-4D97-AF65-F5344CB8AC3E}">
        <p14:creationId xmlns:p14="http://schemas.microsoft.com/office/powerpoint/2010/main" val="185980445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pic>
        <p:nvPicPr>
          <p:cNvPr id="5" name="Picture 4">
            <a:extLst>
              <a:ext uri="{FF2B5EF4-FFF2-40B4-BE49-F238E27FC236}">
                <a16:creationId xmlns:a16="http://schemas.microsoft.com/office/drawing/2014/main" id="{C5053DA2-03DB-6E72-F28C-DC9DB548835E}"/>
              </a:ext>
            </a:extLst>
          </p:cNvPr>
          <p:cNvPicPr>
            <a:picLocks noChangeAspect="1"/>
          </p:cNvPicPr>
          <p:nvPr/>
        </p:nvPicPr>
        <p:blipFill>
          <a:blip r:embed="rId2"/>
          <a:stretch>
            <a:fillRect/>
          </a:stretch>
        </p:blipFill>
        <p:spPr>
          <a:xfrm>
            <a:off x="445477" y="1347453"/>
            <a:ext cx="4958862" cy="4865777"/>
          </a:xfrm>
          <a:prstGeom prst="rect">
            <a:avLst/>
          </a:prstGeom>
        </p:spPr>
      </p:pic>
      <p:sp>
        <p:nvSpPr>
          <p:cNvPr id="6" name="TextBox 5">
            <a:extLst>
              <a:ext uri="{FF2B5EF4-FFF2-40B4-BE49-F238E27FC236}">
                <a16:creationId xmlns:a16="http://schemas.microsoft.com/office/drawing/2014/main" id="{5B19C645-B59E-62C4-FF28-E2D4020169FF}"/>
              </a:ext>
            </a:extLst>
          </p:cNvPr>
          <p:cNvSpPr txBox="1"/>
          <p:nvPr/>
        </p:nvSpPr>
        <p:spPr>
          <a:xfrm>
            <a:off x="5545015" y="1347453"/>
            <a:ext cx="6201508" cy="4832092"/>
          </a:xfrm>
          <a:prstGeom prst="rect">
            <a:avLst/>
          </a:prstGeom>
          <a:noFill/>
        </p:spPr>
        <p:txBody>
          <a:bodyPr wrap="square" rtlCol="0">
            <a:spAutoFit/>
          </a:bodyPr>
          <a:lstStyle/>
          <a:p>
            <a:r>
              <a:rPr lang="en-GB" sz="2800" dirty="0">
                <a:latin typeface="Abadi" panose="020B0604020104020204" pitchFamily="34" charset="0"/>
              </a:rPr>
              <a:t>• From the colour-</a:t>
            </a:r>
            <a:r>
              <a:rPr lang="en-GB" sz="2800" dirty="0" err="1">
                <a:latin typeface="Abadi" panose="020B0604020104020204" pitchFamily="34" charset="0"/>
              </a:rPr>
              <a:t>labeled</a:t>
            </a:r>
            <a:r>
              <a:rPr lang="en-GB" sz="2800" dirty="0">
                <a:latin typeface="Abadi" panose="020B0604020104020204" pitchFamily="34" charset="0"/>
              </a:rPr>
              <a:t> markers we should be able to easily identify which launch sites have relatively high success rates. </a:t>
            </a:r>
          </a:p>
          <a:p>
            <a:pPr marL="800100" lvl="1" indent="-342900">
              <a:buFontTx/>
              <a:buChar char="-"/>
            </a:pPr>
            <a:endParaRPr lang="en-GB" sz="2800" dirty="0">
              <a:latin typeface="Abadi" panose="020B0604020104020204" pitchFamily="34" charset="0"/>
            </a:endParaRPr>
          </a:p>
          <a:p>
            <a:pPr marL="800100" lvl="1" indent="-342900">
              <a:buFontTx/>
              <a:buChar char="-"/>
            </a:pPr>
            <a:r>
              <a:rPr lang="en-GB" sz="2800" dirty="0">
                <a:solidFill>
                  <a:schemeClr val="accent6"/>
                </a:solidFill>
                <a:latin typeface="Abadi" panose="020B0604020104020204" pitchFamily="34" charset="0"/>
              </a:rPr>
              <a:t>Green Marker </a:t>
            </a:r>
            <a:r>
              <a:rPr lang="en-GB" sz="2800" dirty="0">
                <a:latin typeface="Abadi" panose="020B0604020104020204" pitchFamily="34" charset="0"/>
              </a:rPr>
              <a:t>= Successful Launch </a:t>
            </a:r>
          </a:p>
          <a:p>
            <a:pPr marL="800100" lvl="1" indent="-342900">
              <a:buFontTx/>
              <a:buChar char="-"/>
            </a:pPr>
            <a:r>
              <a:rPr lang="en-GB" sz="2800" dirty="0">
                <a:solidFill>
                  <a:srgbClr val="FF0000"/>
                </a:solidFill>
                <a:latin typeface="Abadi" panose="020B0604020104020204" pitchFamily="34" charset="0"/>
              </a:rPr>
              <a:t>Red Marker </a:t>
            </a:r>
            <a:r>
              <a:rPr lang="en-GB" sz="2800" dirty="0">
                <a:latin typeface="Abadi" panose="020B0604020104020204" pitchFamily="34" charset="0"/>
              </a:rPr>
              <a:t>= Failed Launch </a:t>
            </a:r>
          </a:p>
          <a:p>
            <a:endParaRPr lang="en-GB" sz="2800" dirty="0">
              <a:latin typeface="Abadi" panose="020B0604020104020204" pitchFamily="34" charset="0"/>
            </a:endParaRPr>
          </a:p>
          <a:p>
            <a:r>
              <a:rPr lang="en-GB" sz="2800" dirty="0">
                <a:latin typeface="Abadi" panose="020B0604020104020204" pitchFamily="34" charset="0"/>
              </a:rPr>
              <a:t>• Launch Site KSC LC-39A has a very high Success Rate. </a:t>
            </a:r>
          </a:p>
        </p:txBody>
      </p:sp>
    </p:spTree>
    <p:extLst>
      <p:ext uri="{BB962C8B-B14F-4D97-AF65-F5344CB8AC3E}">
        <p14:creationId xmlns:p14="http://schemas.microsoft.com/office/powerpoint/2010/main" val="201520744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pic>
        <p:nvPicPr>
          <p:cNvPr id="4" name="Content Placeholder 3">
            <a:extLst>
              <a:ext uri="{FF2B5EF4-FFF2-40B4-BE49-F238E27FC236}">
                <a16:creationId xmlns:a16="http://schemas.microsoft.com/office/drawing/2014/main" id="{6E1784D2-4EB3-4F23-A05A-978BAA2AC218}"/>
              </a:ext>
            </a:extLst>
          </p:cNvPr>
          <p:cNvPicPr>
            <a:picLocks noGrp="1" noChangeAspect="1"/>
          </p:cNvPicPr>
          <p:nvPr>
            <p:ph idx="4294967295"/>
          </p:nvPr>
        </p:nvPicPr>
        <p:blipFill>
          <a:blip r:embed="rId2"/>
          <a:stretch>
            <a:fillRect/>
          </a:stretch>
        </p:blipFill>
        <p:spPr>
          <a:xfrm>
            <a:off x="770010" y="1362318"/>
            <a:ext cx="10092431" cy="5064893"/>
          </a:xfrm>
          <a:prstGeom prst="rect">
            <a:avLst/>
          </a:prstGeom>
        </p:spPr>
      </p:pic>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spTree>
    <p:extLst>
      <p:ext uri="{BB962C8B-B14F-4D97-AF65-F5344CB8AC3E}">
        <p14:creationId xmlns:p14="http://schemas.microsoft.com/office/powerpoint/2010/main" val="6081031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30575"/>
            <a:ext cx="9766360" cy="44949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lgn="just">
              <a:spcBef>
                <a:spcPts val="1400"/>
              </a:spcBef>
              <a:buNone/>
            </a:pPr>
            <a:r>
              <a:rPr lang="en-US" sz="1800" dirty="0">
                <a:solidFill>
                  <a:schemeClr val="accent3">
                    <a:lumMod val="25000"/>
                  </a:schemeClr>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buFontTx/>
              <a:buChar char="-"/>
            </a:pPr>
            <a:r>
              <a:rPr lang="en-US" sz="1800" dirty="0">
                <a:solidFill>
                  <a:schemeClr val="accent3">
                    <a:lumMod val="25000"/>
                  </a:schemeClr>
                </a:solidFill>
                <a:latin typeface="Abadi" panose="020B0604020104020204" pitchFamily="34" charset="0"/>
              </a:rPr>
              <a:t>What factors determine if the rocket will land successfully?</a:t>
            </a:r>
          </a:p>
          <a:p>
            <a:pPr lvl="1">
              <a:spcBef>
                <a:spcPts val="1400"/>
              </a:spcBef>
              <a:buFontTx/>
              <a:buChar char="-"/>
            </a:pPr>
            <a:r>
              <a:rPr lang="en-US" sz="1800" dirty="0">
                <a:solidFill>
                  <a:schemeClr val="accent3">
                    <a:lumMod val="25000"/>
                  </a:schemeClr>
                </a:solidFill>
                <a:latin typeface="Abadi" panose="020B0604020104020204" pitchFamily="34" charset="0"/>
              </a:rPr>
              <a:t>The interaction amongst various features that determine the success rate of a successful landing.</a:t>
            </a:r>
          </a:p>
          <a:p>
            <a:pPr lvl="1">
              <a:spcBef>
                <a:spcPts val="1400"/>
              </a:spcBef>
              <a:buFontTx/>
              <a:buChar char="-"/>
            </a:pPr>
            <a:r>
              <a:rPr lang="en-US" sz="1800" dirty="0">
                <a:solidFill>
                  <a:schemeClr val="accent3">
                    <a:lumMod val="25000"/>
                  </a:schemeClr>
                </a:solidFill>
                <a:latin typeface="Abadi" panose="020B0604020104020204" pitchFamily="34" charset="0"/>
              </a:rPr>
              <a:t>What operating conditions needs to be in place to ensure a successful landing program.</a:t>
            </a:r>
          </a:p>
        </p:txBody>
      </p:sp>
    </p:spTree>
    <p:extLst>
      <p:ext uri="{BB962C8B-B14F-4D97-AF65-F5344CB8AC3E}">
        <p14:creationId xmlns:p14="http://schemas.microsoft.com/office/powerpoint/2010/main" val="6104381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E311CDC-4937-E223-CC2B-3AAD38AB9AE7}"/>
              </a:ext>
            </a:extLst>
          </p:cNvPr>
          <p:cNvSpPr txBox="1"/>
          <p:nvPr/>
        </p:nvSpPr>
        <p:spPr>
          <a:xfrm>
            <a:off x="3004038" y="2844225"/>
            <a:ext cx="6183923" cy="584775"/>
          </a:xfrm>
          <a:prstGeom prst="rect">
            <a:avLst/>
          </a:prstGeom>
          <a:noFill/>
        </p:spPr>
        <p:txBody>
          <a:bodyPr wrap="square">
            <a:spAutoFit/>
          </a:bodyPr>
          <a:lstStyle/>
          <a:p>
            <a:r>
              <a:rPr lang="en-GB" sz="3200" b="1" dirty="0"/>
              <a:t>Build a Dashboard with </a:t>
            </a:r>
            <a:r>
              <a:rPr lang="en-GB" sz="3200" b="1" dirty="0" err="1"/>
              <a:t>Plotly</a:t>
            </a:r>
            <a:r>
              <a:rPr lang="en-GB" sz="3200" b="1" dirty="0"/>
              <a:t> Dash </a:t>
            </a:r>
            <a:endParaRPr lang="en-GB" sz="3200" dirty="0"/>
          </a:p>
        </p:txBody>
      </p:sp>
    </p:spTree>
    <p:extLst>
      <p:ext uri="{BB962C8B-B14F-4D97-AF65-F5344CB8AC3E}">
        <p14:creationId xmlns:p14="http://schemas.microsoft.com/office/powerpoint/2010/main" val="218795037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073DE17-0FF5-4595-A4F2-B52421CEC018}"/>
              </a:ext>
            </a:extLst>
          </p:cNvPr>
          <p:cNvPicPr>
            <a:picLocks noGrp="1" noChangeAspect="1"/>
          </p:cNvPicPr>
          <p:nvPr>
            <p:ph idx="4294967295"/>
          </p:nvPr>
        </p:nvPicPr>
        <p:blipFill>
          <a:blip r:embed="rId2"/>
          <a:stretch>
            <a:fillRect/>
          </a:stretch>
        </p:blipFill>
        <p:spPr>
          <a:xfrm>
            <a:off x="752019" y="1454291"/>
            <a:ext cx="10687962" cy="4772101"/>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714772" y="6226392"/>
            <a:ext cx="2743200" cy="401638"/>
          </a:xfrm>
        </p:spPr>
        <p:txBody>
          <a:bodyPr/>
          <a:lstStyle/>
          <a:p>
            <a:fld id="{5075537C-CA84-1446-933C-8E9D027F9201}" type="slidenum">
              <a:rPr lang="en-US" smtClean="0"/>
              <a:t>42</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459822"/>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p>
        </p:txBody>
      </p:sp>
    </p:spTree>
    <p:extLst>
      <p:ext uri="{BB962C8B-B14F-4D97-AF65-F5344CB8AC3E}">
        <p14:creationId xmlns:p14="http://schemas.microsoft.com/office/powerpoint/2010/main" val="165670105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43</a:t>
            </a:fld>
            <a:endParaRPr lang="en-US" sz="1200">
              <a:solidFill>
                <a:schemeClr val="tx1">
                  <a:tint val="75000"/>
                </a:schemeClr>
              </a:solidFill>
              <a:latin typeface="+mn-lt"/>
            </a:endParaRPr>
          </a:p>
        </p:txBody>
      </p:sp>
      <p:sp>
        <p:nvSpPr>
          <p:cNvPr id="26" name="Title 1">
            <a:extLst>
              <a:ext uri="{FF2B5EF4-FFF2-40B4-BE49-F238E27FC236}">
                <a16:creationId xmlns:a16="http://schemas.microsoft.com/office/drawing/2014/main" id="{B13EB6D9-4C4B-45DF-8FAE-DB400E38C812}"/>
              </a:ext>
            </a:extLst>
          </p:cNvPr>
          <p:cNvSpPr txBox="1">
            <a:spLocks/>
          </p:cNvSpPr>
          <p:nvPr/>
        </p:nvSpPr>
        <p:spPr>
          <a:xfrm>
            <a:off x="1103586" y="727738"/>
            <a:ext cx="10476314" cy="514885"/>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p>
          <a:p>
            <a:endParaRPr lang="en-US" dirty="0">
              <a:solidFill>
                <a:srgbClr val="0B49CB"/>
              </a:solidFill>
              <a:latin typeface="Abadi"/>
            </a:endParaRPr>
          </a:p>
        </p:txBody>
      </p:sp>
      <p:pic>
        <p:nvPicPr>
          <p:cNvPr id="5" name="Picture 4">
            <a:extLst>
              <a:ext uri="{FF2B5EF4-FFF2-40B4-BE49-F238E27FC236}">
                <a16:creationId xmlns:a16="http://schemas.microsoft.com/office/drawing/2014/main" id="{44F695B4-9A31-B872-92EC-6F97CB808128}"/>
              </a:ext>
            </a:extLst>
          </p:cNvPr>
          <p:cNvPicPr>
            <a:picLocks noChangeAspect="1"/>
          </p:cNvPicPr>
          <p:nvPr/>
        </p:nvPicPr>
        <p:blipFill>
          <a:blip r:embed="rId2"/>
          <a:stretch>
            <a:fillRect/>
          </a:stretch>
        </p:blipFill>
        <p:spPr>
          <a:xfrm>
            <a:off x="1103586" y="1324684"/>
            <a:ext cx="9169758" cy="2897746"/>
          </a:xfrm>
          <a:prstGeom prst="rect">
            <a:avLst/>
          </a:prstGeom>
        </p:spPr>
      </p:pic>
      <p:sp>
        <p:nvSpPr>
          <p:cNvPr id="6" name="TextBox 5">
            <a:extLst>
              <a:ext uri="{FF2B5EF4-FFF2-40B4-BE49-F238E27FC236}">
                <a16:creationId xmlns:a16="http://schemas.microsoft.com/office/drawing/2014/main" id="{EFF79BB5-F5B6-A6A5-8840-844B97B0C2BC}"/>
              </a:ext>
            </a:extLst>
          </p:cNvPr>
          <p:cNvSpPr txBox="1"/>
          <p:nvPr/>
        </p:nvSpPr>
        <p:spPr>
          <a:xfrm>
            <a:off x="961292" y="4595446"/>
            <a:ext cx="10796954" cy="369332"/>
          </a:xfrm>
          <a:prstGeom prst="rect">
            <a:avLst/>
          </a:prstGeom>
          <a:noFill/>
        </p:spPr>
        <p:txBody>
          <a:bodyPr wrap="square" rtlCol="0">
            <a:spAutoFit/>
          </a:bodyPr>
          <a:lstStyle/>
          <a:p>
            <a:r>
              <a:rPr lang="en-GB" dirty="0"/>
              <a:t>KSC LC-39A has the highest launch success rate (76.9%) with 10 successful and only 3 failed landings. </a:t>
            </a:r>
          </a:p>
        </p:txBody>
      </p:sp>
    </p:spTree>
    <p:extLst>
      <p:ext uri="{BB962C8B-B14F-4D97-AF65-F5344CB8AC3E}">
        <p14:creationId xmlns:p14="http://schemas.microsoft.com/office/powerpoint/2010/main" val="136970780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4D271BF5-BAA1-4CEB-A575-76A097FABBBA}"/>
              </a:ext>
            </a:extLst>
          </p:cNvPr>
          <p:cNvSpPr txBox="1">
            <a:spLocks/>
          </p:cNvSpPr>
          <p:nvPr/>
        </p:nvSpPr>
        <p:spPr>
          <a:xfrm>
            <a:off x="838199" y="291090"/>
            <a:ext cx="10515599" cy="506079"/>
          </a:xfrm>
          <a:prstGeom prst="rect">
            <a:avLst/>
          </a:prstGeom>
        </p:spPr>
        <p:txBody>
          <a:bodyPr vert="horz" lIns="91440" tIns="45720" rIns="91440" bIns="45720" rtlCol="0" anchor="b">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GB" sz="3600" kern="1200" dirty="0">
                <a:solidFill>
                  <a:srgbClr val="0B49CB"/>
                </a:solidFill>
                <a:latin typeface="Abadi" panose="020B0604020104020204" pitchFamily="34" charset="0"/>
                <a:ea typeface="+mj-ea"/>
                <a:cs typeface="+mj-cs"/>
              </a:rPr>
              <a:t>Payload Mass vs. Launch Outcome for all sites</a:t>
            </a:r>
            <a:endParaRPr lang="en-US" sz="3600" kern="1200" dirty="0">
              <a:solidFill>
                <a:srgbClr val="0B49CB"/>
              </a:solidFill>
              <a:latin typeface="Abadi" panose="020B0604020104020204" pitchFamily="34" charset="0"/>
              <a:ea typeface="+mj-ea"/>
              <a:cs typeface="+mj-cs"/>
            </a:endParaRPr>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44</a:t>
            </a:fld>
            <a:endParaRPr lang="en-US" sz="1200">
              <a:solidFill>
                <a:schemeClr val="tx1">
                  <a:tint val="75000"/>
                </a:schemeClr>
              </a:solidFill>
              <a:latin typeface="+mn-lt"/>
            </a:endParaRPr>
          </a:p>
        </p:txBody>
      </p:sp>
      <p:pic>
        <p:nvPicPr>
          <p:cNvPr id="5" name="Picture 4">
            <a:extLst>
              <a:ext uri="{FF2B5EF4-FFF2-40B4-BE49-F238E27FC236}">
                <a16:creationId xmlns:a16="http://schemas.microsoft.com/office/drawing/2014/main" id="{77C0418C-8B37-D347-A13A-32105A96F172}"/>
              </a:ext>
            </a:extLst>
          </p:cNvPr>
          <p:cNvPicPr>
            <a:picLocks noChangeAspect="1"/>
          </p:cNvPicPr>
          <p:nvPr/>
        </p:nvPicPr>
        <p:blipFill>
          <a:blip r:embed="rId2"/>
          <a:stretch>
            <a:fillRect/>
          </a:stretch>
        </p:blipFill>
        <p:spPr>
          <a:xfrm>
            <a:off x="433752" y="1170760"/>
            <a:ext cx="11465170" cy="2180167"/>
          </a:xfrm>
          <a:prstGeom prst="rect">
            <a:avLst/>
          </a:prstGeom>
        </p:spPr>
      </p:pic>
      <p:pic>
        <p:nvPicPr>
          <p:cNvPr id="7" name="Picture 6">
            <a:extLst>
              <a:ext uri="{FF2B5EF4-FFF2-40B4-BE49-F238E27FC236}">
                <a16:creationId xmlns:a16="http://schemas.microsoft.com/office/drawing/2014/main" id="{4E82D1F3-649C-2566-E123-638531C94C61}"/>
              </a:ext>
            </a:extLst>
          </p:cNvPr>
          <p:cNvPicPr>
            <a:picLocks noChangeAspect="1"/>
          </p:cNvPicPr>
          <p:nvPr/>
        </p:nvPicPr>
        <p:blipFill>
          <a:blip r:embed="rId3"/>
          <a:stretch>
            <a:fillRect/>
          </a:stretch>
        </p:blipFill>
        <p:spPr>
          <a:xfrm>
            <a:off x="281352" y="3429000"/>
            <a:ext cx="11465170" cy="1925027"/>
          </a:xfrm>
          <a:prstGeom prst="rect">
            <a:avLst/>
          </a:prstGeom>
        </p:spPr>
      </p:pic>
      <p:sp>
        <p:nvSpPr>
          <p:cNvPr id="8" name="TextBox 7">
            <a:extLst>
              <a:ext uri="{FF2B5EF4-FFF2-40B4-BE49-F238E27FC236}">
                <a16:creationId xmlns:a16="http://schemas.microsoft.com/office/drawing/2014/main" id="{4442FCEA-3F11-17AA-76BF-291B0DBBA2BE}"/>
              </a:ext>
            </a:extLst>
          </p:cNvPr>
          <p:cNvSpPr txBox="1"/>
          <p:nvPr/>
        </p:nvSpPr>
        <p:spPr>
          <a:xfrm>
            <a:off x="433752" y="5647620"/>
            <a:ext cx="11465170" cy="369332"/>
          </a:xfrm>
          <a:prstGeom prst="rect">
            <a:avLst/>
          </a:prstGeom>
          <a:noFill/>
        </p:spPr>
        <p:txBody>
          <a:bodyPr wrap="square" rtlCol="0">
            <a:spAutoFit/>
          </a:bodyPr>
          <a:lstStyle/>
          <a:p>
            <a:r>
              <a:rPr lang="en-GB" dirty="0"/>
              <a:t>The charts show that payloads between 2000 and 5500 kg have the highest success rate. </a:t>
            </a:r>
          </a:p>
        </p:txBody>
      </p:sp>
    </p:spTree>
    <p:extLst>
      <p:ext uri="{BB962C8B-B14F-4D97-AF65-F5344CB8AC3E}">
        <p14:creationId xmlns:p14="http://schemas.microsoft.com/office/powerpoint/2010/main" val="206567216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96A214D-8300-C7A9-B8ED-FD13885497E7}"/>
              </a:ext>
            </a:extLst>
          </p:cNvPr>
          <p:cNvSpPr txBox="1"/>
          <p:nvPr/>
        </p:nvSpPr>
        <p:spPr>
          <a:xfrm>
            <a:off x="3048000" y="2836204"/>
            <a:ext cx="6096000" cy="584775"/>
          </a:xfrm>
          <a:prstGeom prst="rect">
            <a:avLst/>
          </a:prstGeom>
          <a:noFill/>
        </p:spPr>
        <p:txBody>
          <a:bodyPr wrap="square">
            <a:spAutoFit/>
          </a:bodyPr>
          <a:lstStyle/>
          <a:p>
            <a:r>
              <a:rPr lang="en-GB" sz="3200" b="1" dirty="0"/>
              <a:t>Predictive analysis (Classification)</a:t>
            </a:r>
          </a:p>
        </p:txBody>
      </p:sp>
    </p:spTree>
    <p:extLst>
      <p:ext uri="{BB962C8B-B14F-4D97-AF65-F5344CB8AC3E}">
        <p14:creationId xmlns:p14="http://schemas.microsoft.com/office/powerpoint/2010/main" val="275478164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B68D8986-45AC-4FB5-96E8-C45F9603EB5E}"/>
              </a:ext>
            </a:extLst>
          </p:cNvPr>
          <p:cNvSpPr txBox="1">
            <a:spLocks/>
          </p:cNvSpPr>
          <p:nvPr/>
        </p:nvSpPr>
        <p:spPr>
          <a:xfrm>
            <a:off x="1046745" y="170987"/>
            <a:ext cx="5389223" cy="8316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Classification Accuracy</a:t>
            </a:r>
          </a:p>
        </p:txBody>
      </p:sp>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47</a:t>
            </a:fld>
            <a:endParaRPr lang="en-US" sz="1200">
              <a:solidFill>
                <a:schemeClr val="tx1">
                  <a:lumMod val="50000"/>
                  <a:lumOff val="50000"/>
                </a:schemeClr>
              </a:solidFill>
              <a:latin typeface="+mn-lt"/>
            </a:endParaRPr>
          </a:p>
        </p:txBody>
      </p:sp>
      <p:sp>
        <p:nvSpPr>
          <p:cNvPr id="6" name="TextBox 5">
            <a:extLst>
              <a:ext uri="{FF2B5EF4-FFF2-40B4-BE49-F238E27FC236}">
                <a16:creationId xmlns:a16="http://schemas.microsoft.com/office/drawing/2014/main" id="{00532A8A-E8D3-3F2C-302B-64C1E6E8D9B0}"/>
              </a:ext>
            </a:extLst>
          </p:cNvPr>
          <p:cNvSpPr txBox="1"/>
          <p:nvPr/>
        </p:nvSpPr>
        <p:spPr>
          <a:xfrm>
            <a:off x="533401" y="1002657"/>
            <a:ext cx="6096000" cy="5293757"/>
          </a:xfrm>
          <a:prstGeom prst="rect">
            <a:avLst/>
          </a:prstGeom>
          <a:noFill/>
        </p:spPr>
        <p:txBody>
          <a:bodyPr wrap="square">
            <a:spAutoFit/>
          </a:bodyPr>
          <a:lstStyle/>
          <a:p>
            <a:r>
              <a:rPr lang="en-GB" sz="2600" dirty="0"/>
              <a:t>• Based on the scores of the Test Set, we can not confirm which method performs best. </a:t>
            </a:r>
          </a:p>
          <a:p>
            <a:endParaRPr lang="en-GB" sz="2600" dirty="0"/>
          </a:p>
          <a:p>
            <a:r>
              <a:rPr lang="en-GB" sz="2600" dirty="0"/>
              <a:t>• Same Test Set scores may be due to the small test sample size (18 samples). Therefore, we tested all methods based on the whole Dataset. </a:t>
            </a:r>
          </a:p>
          <a:p>
            <a:endParaRPr lang="en-GB" sz="2600" dirty="0"/>
          </a:p>
          <a:p>
            <a:r>
              <a:rPr lang="en-GB" sz="2600" dirty="0"/>
              <a:t>• The scores of the whole Dataset confirm that the best model is the Decision Tree Model. This model has not only higher scores, but also the highest accuracy. </a:t>
            </a:r>
          </a:p>
        </p:txBody>
      </p:sp>
      <p:pic>
        <p:nvPicPr>
          <p:cNvPr id="8" name="Picture 7">
            <a:extLst>
              <a:ext uri="{FF2B5EF4-FFF2-40B4-BE49-F238E27FC236}">
                <a16:creationId xmlns:a16="http://schemas.microsoft.com/office/drawing/2014/main" id="{32AB65A2-A4DF-190A-EF67-FB1AD223A474}"/>
              </a:ext>
            </a:extLst>
          </p:cNvPr>
          <p:cNvPicPr>
            <a:picLocks noChangeAspect="1"/>
          </p:cNvPicPr>
          <p:nvPr/>
        </p:nvPicPr>
        <p:blipFill>
          <a:blip r:embed="rId2"/>
          <a:stretch>
            <a:fillRect/>
          </a:stretch>
        </p:blipFill>
        <p:spPr>
          <a:xfrm>
            <a:off x="6906565" y="1805994"/>
            <a:ext cx="4893972" cy="1506828"/>
          </a:xfrm>
          <a:prstGeom prst="rect">
            <a:avLst/>
          </a:prstGeom>
        </p:spPr>
      </p:pic>
      <p:pic>
        <p:nvPicPr>
          <p:cNvPr id="11" name="Picture 10">
            <a:extLst>
              <a:ext uri="{FF2B5EF4-FFF2-40B4-BE49-F238E27FC236}">
                <a16:creationId xmlns:a16="http://schemas.microsoft.com/office/drawing/2014/main" id="{C814B48F-4CF7-1921-B746-0A89AF9A7123}"/>
              </a:ext>
            </a:extLst>
          </p:cNvPr>
          <p:cNvPicPr>
            <a:picLocks noChangeAspect="1"/>
          </p:cNvPicPr>
          <p:nvPr/>
        </p:nvPicPr>
        <p:blipFill>
          <a:blip r:embed="rId3"/>
          <a:stretch>
            <a:fillRect/>
          </a:stretch>
        </p:blipFill>
        <p:spPr>
          <a:xfrm>
            <a:off x="6906565" y="4569585"/>
            <a:ext cx="4893972" cy="1519707"/>
          </a:xfrm>
          <a:prstGeom prst="rect">
            <a:avLst/>
          </a:prstGeom>
        </p:spPr>
      </p:pic>
      <p:sp>
        <p:nvSpPr>
          <p:cNvPr id="12" name="TextBox 11">
            <a:extLst>
              <a:ext uri="{FF2B5EF4-FFF2-40B4-BE49-F238E27FC236}">
                <a16:creationId xmlns:a16="http://schemas.microsoft.com/office/drawing/2014/main" id="{ADEEEAEC-75D4-E6F1-6A2E-A3FE0CD8BB9F}"/>
              </a:ext>
            </a:extLst>
          </p:cNvPr>
          <p:cNvSpPr txBox="1"/>
          <p:nvPr/>
        </p:nvSpPr>
        <p:spPr>
          <a:xfrm>
            <a:off x="7143750" y="1002657"/>
            <a:ext cx="3528210" cy="369332"/>
          </a:xfrm>
          <a:prstGeom prst="rect">
            <a:avLst/>
          </a:prstGeom>
          <a:noFill/>
        </p:spPr>
        <p:txBody>
          <a:bodyPr wrap="none" rtlCol="0">
            <a:spAutoFit/>
          </a:bodyPr>
          <a:lstStyle/>
          <a:p>
            <a:r>
              <a:rPr lang="en-GB" dirty="0"/>
              <a:t>Scores and Accuracy of the Test Set </a:t>
            </a:r>
          </a:p>
        </p:txBody>
      </p:sp>
      <p:sp>
        <p:nvSpPr>
          <p:cNvPr id="15" name="TextBox 14">
            <a:extLst>
              <a:ext uri="{FF2B5EF4-FFF2-40B4-BE49-F238E27FC236}">
                <a16:creationId xmlns:a16="http://schemas.microsoft.com/office/drawing/2014/main" id="{AB7BF486-55BE-826D-ADF8-8EC396513C86}"/>
              </a:ext>
            </a:extLst>
          </p:cNvPr>
          <p:cNvSpPr txBox="1"/>
          <p:nvPr/>
        </p:nvSpPr>
        <p:spPr>
          <a:xfrm>
            <a:off x="6906565" y="3933195"/>
            <a:ext cx="4752034" cy="369332"/>
          </a:xfrm>
          <a:prstGeom prst="rect">
            <a:avLst/>
          </a:prstGeom>
          <a:noFill/>
        </p:spPr>
        <p:txBody>
          <a:bodyPr wrap="square">
            <a:spAutoFit/>
          </a:bodyPr>
          <a:lstStyle/>
          <a:p>
            <a:r>
              <a:rPr lang="en-GB" sz="1800" b="0" i="0" u="none" strike="noStrike" baseline="0" dirty="0">
                <a:latin typeface="AAAAA C+ Graphik"/>
              </a:rPr>
              <a:t>Scores and Accuracy of the Entire Data Set </a:t>
            </a:r>
            <a:endParaRPr lang="en-GB" dirty="0"/>
          </a:p>
        </p:txBody>
      </p:sp>
    </p:spTree>
    <p:extLst>
      <p:ext uri="{BB962C8B-B14F-4D97-AF65-F5344CB8AC3E}">
        <p14:creationId xmlns:p14="http://schemas.microsoft.com/office/powerpoint/2010/main" val="193091603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1244284"/>
            <a:ext cx="5791563" cy="4781289"/>
          </a:xfrm>
          <a:prstGeom prst="rect">
            <a:avLst/>
          </a:prstGeom>
        </p:spPr>
        <p:txBody>
          <a:bodyPr>
            <a:normAutofit/>
          </a:bodyPr>
          <a:lstStyle/>
          <a:p>
            <a:pPr>
              <a:lnSpc>
                <a:spcPct val="100000"/>
              </a:lnSpc>
              <a:spcBef>
                <a:spcPts val="1400"/>
              </a:spcBef>
            </a:pPr>
            <a:r>
              <a:rPr lang="en-US"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a:t>
            </a:r>
          </a:p>
          <a:p>
            <a:pPr>
              <a:lnSpc>
                <a:spcPct val="100000"/>
              </a:lnSpc>
              <a:spcBef>
                <a:spcPts val="1400"/>
              </a:spcBef>
            </a:pPr>
            <a:endParaRPr lang="en-US" dirty="0">
              <a:solidFill>
                <a:schemeClr val="accent3">
                  <a:lumMod val="25000"/>
                </a:schemeClr>
              </a:solidFill>
              <a:latin typeface="Abadi" panose="020B0604020104020204" pitchFamily="34" charset="0"/>
            </a:endParaRPr>
          </a:p>
          <a:p>
            <a:pPr>
              <a:lnSpc>
                <a:spcPct val="100000"/>
              </a:lnSpc>
              <a:spcBef>
                <a:spcPts val="1400"/>
              </a:spcBef>
            </a:pPr>
            <a:r>
              <a:rPr lang="en-US" dirty="0">
                <a:solidFill>
                  <a:schemeClr val="accent3">
                    <a:lumMod val="25000"/>
                  </a:schemeClr>
                </a:solidFill>
                <a:latin typeface="Abadi" panose="020B0604020104020204" pitchFamily="34" charset="0"/>
              </a:rPr>
              <a:t> The major problem is the false positives .i.e., unsuccessful landing marked as successful landing by the classifier.</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D67EECC3-6329-4484-B1EE-3EBEB590740D}"/>
              </a:ext>
            </a:extLst>
          </p:cNvPr>
          <p:cNvPicPr>
            <a:picLocks noChangeAspect="1"/>
          </p:cNvPicPr>
          <p:nvPr/>
        </p:nvPicPr>
        <p:blipFill>
          <a:blip r:embed="rId2"/>
          <a:stretch>
            <a:fillRect/>
          </a:stretch>
        </p:blipFill>
        <p:spPr>
          <a:xfrm>
            <a:off x="7003701" y="658543"/>
            <a:ext cx="4281910" cy="3097321"/>
          </a:xfrm>
          <a:prstGeom prst="rect">
            <a:avLst/>
          </a:prstGeom>
        </p:spPr>
      </p:pic>
      <p:pic>
        <p:nvPicPr>
          <p:cNvPr id="6" name="Picture 5">
            <a:extLst>
              <a:ext uri="{FF2B5EF4-FFF2-40B4-BE49-F238E27FC236}">
                <a16:creationId xmlns:a16="http://schemas.microsoft.com/office/drawing/2014/main" id="{3A9EA001-176E-4EC2-EA62-82FCA737858B}"/>
              </a:ext>
            </a:extLst>
          </p:cNvPr>
          <p:cNvPicPr>
            <a:picLocks noChangeAspect="1"/>
          </p:cNvPicPr>
          <p:nvPr/>
        </p:nvPicPr>
        <p:blipFill>
          <a:blip r:embed="rId3"/>
          <a:stretch>
            <a:fillRect/>
          </a:stretch>
        </p:blipFill>
        <p:spPr>
          <a:xfrm>
            <a:off x="7315856" y="3875757"/>
            <a:ext cx="3657600" cy="2393145"/>
          </a:xfrm>
          <a:prstGeom prst="rect">
            <a:avLst/>
          </a:prstGeom>
        </p:spPr>
      </p:pic>
    </p:spTree>
    <p:extLst>
      <p:ext uri="{BB962C8B-B14F-4D97-AF65-F5344CB8AC3E}">
        <p14:creationId xmlns:p14="http://schemas.microsoft.com/office/powerpoint/2010/main" val="79718306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49</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507254"/>
            <a:ext cx="10515600" cy="4518320"/>
          </a:xfrm>
          <a:prstGeom prst="rect">
            <a:avLst/>
          </a:prstGeom>
        </p:spPr>
        <p:txBody>
          <a:bodyPr>
            <a:normAutofit/>
          </a:bodyPr>
          <a:lstStyle/>
          <a:p>
            <a:pPr>
              <a:lnSpc>
                <a:spcPct val="100000"/>
              </a:lnSpc>
              <a:spcBef>
                <a:spcPts val="1400"/>
              </a:spcBef>
            </a:pPr>
            <a:endParaRPr lang="en-GB" sz="2200" dirty="0"/>
          </a:p>
          <a:p>
            <a:pPr>
              <a:lnSpc>
                <a:spcPct val="100000"/>
              </a:lnSpc>
              <a:spcBef>
                <a:spcPts val="1400"/>
              </a:spcBef>
            </a:pPr>
            <a:r>
              <a:rPr lang="en-GB" sz="2200" dirty="0"/>
              <a:t>Decision Tree Model is the best algorithm for this dataset. </a:t>
            </a:r>
          </a:p>
          <a:p>
            <a:pPr>
              <a:lnSpc>
                <a:spcPct val="100000"/>
              </a:lnSpc>
              <a:spcBef>
                <a:spcPts val="1400"/>
              </a:spcBef>
            </a:pPr>
            <a:r>
              <a:rPr lang="en-GB" sz="2200" dirty="0"/>
              <a:t> Launches with a low payload mass show better results than launches with a larger payload mass. </a:t>
            </a:r>
          </a:p>
          <a:p>
            <a:pPr>
              <a:lnSpc>
                <a:spcPct val="100000"/>
              </a:lnSpc>
              <a:spcBef>
                <a:spcPts val="1400"/>
              </a:spcBef>
            </a:pPr>
            <a:r>
              <a:rPr lang="en-GB" sz="2200" dirty="0"/>
              <a:t>Most of launch sites are in proximity to the Equator line and all the sites are in very close proximity to the coast.</a:t>
            </a:r>
          </a:p>
          <a:p>
            <a:pPr>
              <a:lnSpc>
                <a:spcPct val="100000"/>
              </a:lnSpc>
              <a:spcBef>
                <a:spcPts val="1400"/>
              </a:spcBef>
            </a:pPr>
            <a:r>
              <a:rPr lang="en-GB" sz="2200" dirty="0"/>
              <a:t>The success rate of launches increases over the years. </a:t>
            </a:r>
          </a:p>
          <a:p>
            <a:pPr>
              <a:lnSpc>
                <a:spcPct val="100000"/>
              </a:lnSpc>
              <a:spcBef>
                <a:spcPts val="1400"/>
              </a:spcBef>
            </a:pPr>
            <a:r>
              <a:rPr lang="en-GB" sz="2200" dirty="0"/>
              <a:t>KSC LC-39A has the highest success rate of the launches from all the sites.</a:t>
            </a:r>
          </a:p>
          <a:p>
            <a:pPr>
              <a:lnSpc>
                <a:spcPct val="100000"/>
              </a:lnSpc>
              <a:spcBef>
                <a:spcPts val="1400"/>
              </a:spcBef>
            </a:pPr>
            <a:r>
              <a:rPr lang="en-GB" sz="2200" dirty="0"/>
              <a:t>Orbits ES-L1, GEO, HEO and SSO have 100% success rate. </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7603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50</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Include any relevant assets like Python code snippets, SQL queries, charts, Notebook outputs, or data sets that you may have created during this project</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217247159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381516"/>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using SpaceX API and web scraping from Wikipedia.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Filtering data and dealing with missing values</a:t>
            </a:r>
          </a:p>
          <a:p>
            <a:pPr lvl="1">
              <a:lnSpc>
                <a:spcPct val="120000"/>
              </a:lnSpc>
              <a:spcBef>
                <a:spcPts val="1400"/>
              </a:spcBef>
            </a:pPr>
            <a:r>
              <a:rPr lang="en-US" sz="7600" dirty="0">
                <a:solidFill>
                  <a:schemeClr val="bg2">
                    <a:lumMod val="50000"/>
                  </a:schemeClr>
                </a:solidFill>
                <a:latin typeface="Abadi"/>
              </a:rPr>
              <a:t>One-hot encoding was applied to categorical features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GB" sz="7600" dirty="0">
                <a:solidFill>
                  <a:schemeClr val="bg2">
                    <a:lumMod val="50000"/>
                  </a:schemeClr>
                </a:solidFill>
                <a:latin typeface="Abadi"/>
              </a:rPr>
              <a:t>Building, tuning and evaluation of classification models to ensure the best results</a:t>
            </a: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37901324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087699"/>
            <a:ext cx="4640263" cy="4938451"/>
          </a:xfrm>
          <a:prstGeom prst="rect">
            <a:avLst/>
          </a:prstGeom>
        </p:spPr>
        <p:txBody>
          <a:bodyPr vert="horz" lIns="91440" tIns="45720" rIns="91440" bIns="45720" rtlCol="0" anchor="t">
            <a:noAutofit/>
          </a:bodyPr>
          <a:lstStyle/>
          <a:p>
            <a:pPr marL="457200" indent="-457200">
              <a:lnSpc>
                <a:spcPct val="100000"/>
              </a:lnSpc>
              <a:spcBef>
                <a:spcPts val="1400"/>
              </a:spcBef>
              <a:buFont typeface="+mj-lt"/>
              <a:buAutoNum type="arabicPeriod"/>
            </a:pPr>
            <a:r>
              <a:rPr lang="en-US" sz="1600" dirty="0">
                <a:solidFill>
                  <a:schemeClr val="accent3">
                    <a:lumMod val="25000"/>
                  </a:schemeClr>
                </a:solidFill>
                <a:latin typeface="Abadi" panose="020B0604020104020204" pitchFamily="34" charset="0"/>
              </a:rPr>
              <a:t>We used the get request to the SpaceX API to collect data</a:t>
            </a:r>
          </a:p>
          <a:p>
            <a:pPr marL="457200" indent="-457200">
              <a:lnSpc>
                <a:spcPct val="100000"/>
              </a:lnSpc>
              <a:spcBef>
                <a:spcPts val="1400"/>
              </a:spcBef>
              <a:buFont typeface="+mj-lt"/>
              <a:buAutoNum type="arabicPeriod"/>
            </a:pPr>
            <a:r>
              <a:rPr lang="en-US" sz="1600" dirty="0">
                <a:solidFill>
                  <a:schemeClr val="accent3">
                    <a:lumMod val="25000"/>
                  </a:schemeClr>
                </a:solidFill>
                <a:latin typeface="Abadi" panose="020B0604020104020204" pitchFamily="34" charset="0"/>
              </a:rPr>
              <a:t>Decoded response using </a:t>
            </a:r>
            <a:r>
              <a:rPr lang="en-US" sz="1600" b="1" dirty="0">
                <a:solidFill>
                  <a:schemeClr val="accent3">
                    <a:lumMod val="25000"/>
                  </a:schemeClr>
                </a:solidFill>
                <a:latin typeface="Abadi" panose="020B0604020104020204" pitchFamily="34" charset="0"/>
              </a:rPr>
              <a:t>.</a:t>
            </a:r>
            <a:r>
              <a:rPr lang="en-US" sz="1600" b="1" dirty="0" err="1">
                <a:solidFill>
                  <a:schemeClr val="accent3">
                    <a:lumMod val="25000"/>
                  </a:schemeClr>
                </a:solidFill>
                <a:latin typeface="Abadi" panose="020B0604020104020204" pitchFamily="34" charset="0"/>
              </a:rPr>
              <a:t>json</a:t>
            </a:r>
            <a:r>
              <a:rPr lang="en-US" sz="1600" b="1" dirty="0">
                <a:solidFill>
                  <a:schemeClr val="accent3">
                    <a:lumMod val="25000"/>
                  </a:schemeClr>
                </a:solidFill>
                <a:latin typeface="Abadi" panose="020B0604020104020204" pitchFamily="34" charset="0"/>
              </a:rPr>
              <a:t>()</a:t>
            </a:r>
            <a:r>
              <a:rPr lang="en-US" sz="1600" dirty="0">
                <a:solidFill>
                  <a:schemeClr val="accent3">
                    <a:lumMod val="25000"/>
                  </a:schemeClr>
                </a:solidFill>
                <a:latin typeface="Abadi" panose="020B0604020104020204" pitchFamily="34" charset="0"/>
              </a:rPr>
              <a:t> and convert into </a:t>
            </a:r>
            <a:r>
              <a:rPr lang="en-US" sz="1600" dirty="0" err="1">
                <a:solidFill>
                  <a:schemeClr val="accent3">
                    <a:lumMod val="25000"/>
                  </a:schemeClr>
                </a:solidFill>
                <a:latin typeface="Abadi" panose="020B0604020104020204" pitchFamily="34" charset="0"/>
              </a:rPr>
              <a:t>dataframe</a:t>
            </a:r>
            <a:r>
              <a:rPr lang="en-US" sz="1600" dirty="0">
                <a:solidFill>
                  <a:schemeClr val="accent3">
                    <a:lumMod val="25000"/>
                  </a:schemeClr>
                </a:solidFill>
                <a:latin typeface="Abadi" panose="020B0604020104020204" pitchFamily="34" charset="0"/>
              </a:rPr>
              <a:t> with </a:t>
            </a:r>
            <a:r>
              <a:rPr lang="en-US" sz="1600" b="1" dirty="0">
                <a:solidFill>
                  <a:schemeClr val="accent3">
                    <a:lumMod val="25000"/>
                  </a:schemeClr>
                </a:solidFill>
                <a:latin typeface="Abadi" panose="020B0604020104020204" pitchFamily="34" charset="0"/>
              </a:rPr>
              <a:t>.</a:t>
            </a:r>
            <a:r>
              <a:rPr lang="en-US" sz="1600" b="1" dirty="0" err="1">
                <a:solidFill>
                  <a:schemeClr val="accent3">
                    <a:lumMod val="25000"/>
                  </a:schemeClr>
                </a:solidFill>
                <a:latin typeface="Abadi" panose="020B0604020104020204" pitchFamily="34" charset="0"/>
              </a:rPr>
              <a:t>json_normalize</a:t>
            </a:r>
            <a:r>
              <a:rPr lang="en-US" sz="1600" b="1" dirty="0">
                <a:solidFill>
                  <a:schemeClr val="accent3">
                    <a:lumMod val="25000"/>
                  </a:schemeClr>
                </a:solidFill>
                <a:latin typeface="Abadi" panose="020B0604020104020204" pitchFamily="34" charset="0"/>
              </a:rPr>
              <a:t>() </a:t>
            </a:r>
          </a:p>
          <a:p>
            <a:pPr marL="457200" indent="-457200">
              <a:lnSpc>
                <a:spcPct val="100000"/>
              </a:lnSpc>
              <a:spcBef>
                <a:spcPts val="1400"/>
              </a:spcBef>
              <a:buFont typeface="+mj-lt"/>
              <a:buAutoNum type="arabicPeriod"/>
            </a:pPr>
            <a:r>
              <a:rPr lang="en-US" sz="1600" dirty="0">
                <a:solidFill>
                  <a:schemeClr val="accent3">
                    <a:lumMod val="25000"/>
                  </a:schemeClr>
                </a:solidFill>
                <a:latin typeface="Abadi"/>
              </a:rPr>
              <a:t>Applied custom functions on data and made dictionary</a:t>
            </a:r>
          </a:p>
          <a:p>
            <a:pPr marL="457200" indent="-457200">
              <a:lnSpc>
                <a:spcPct val="100000"/>
              </a:lnSpc>
              <a:spcBef>
                <a:spcPts val="1400"/>
              </a:spcBef>
              <a:buFont typeface="+mj-lt"/>
              <a:buAutoNum type="arabicPeriod"/>
            </a:pPr>
            <a:r>
              <a:rPr lang="en-US" sz="1600" dirty="0">
                <a:solidFill>
                  <a:schemeClr val="accent3">
                    <a:lumMod val="25000"/>
                  </a:schemeClr>
                </a:solidFill>
                <a:latin typeface="Abadi"/>
              </a:rPr>
              <a:t>Made </a:t>
            </a:r>
            <a:r>
              <a:rPr lang="en-US" sz="1600" dirty="0" err="1">
                <a:solidFill>
                  <a:schemeClr val="accent3">
                    <a:lumMod val="25000"/>
                  </a:schemeClr>
                </a:solidFill>
                <a:latin typeface="Abadi"/>
              </a:rPr>
              <a:t>dataframe</a:t>
            </a:r>
            <a:r>
              <a:rPr lang="en-US" sz="1600" dirty="0">
                <a:solidFill>
                  <a:schemeClr val="accent3">
                    <a:lumMod val="25000"/>
                  </a:schemeClr>
                </a:solidFill>
                <a:latin typeface="Abadi"/>
              </a:rPr>
              <a:t> from dictionary</a:t>
            </a:r>
          </a:p>
          <a:p>
            <a:pPr marL="457200" indent="-457200">
              <a:lnSpc>
                <a:spcPct val="100000"/>
              </a:lnSpc>
              <a:spcBef>
                <a:spcPts val="1400"/>
              </a:spcBef>
              <a:buFont typeface="+mj-lt"/>
              <a:buAutoNum type="arabicPeriod"/>
            </a:pPr>
            <a:r>
              <a:rPr lang="en-US" sz="1600" dirty="0">
                <a:solidFill>
                  <a:schemeClr val="accent3">
                    <a:lumMod val="25000"/>
                  </a:schemeClr>
                </a:solidFill>
                <a:latin typeface="Abadi"/>
              </a:rPr>
              <a:t>Filtered </a:t>
            </a:r>
            <a:r>
              <a:rPr lang="en-US" sz="1600" dirty="0" err="1">
                <a:solidFill>
                  <a:schemeClr val="accent3">
                    <a:lumMod val="25000"/>
                  </a:schemeClr>
                </a:solidFill>
                <a:latin typeface="Abadi"/>
              </a:rPr>
              <a:t>dataframe</a:t>
            </a:r>
            <a:r>
              <a:rPr lang="en-US" sz="1600" dirty="0">
                <a:solidFill>
                  <a:schemeClr val="accent3">
                    <a:lumMod val="25000"/>
                  </a:schemeClr>
                </a:solidFill>
                <a:latin typeface="Abadi"/>
              </a:rPr>
              <a:t> to only have flacon 9 launches</a:t>
            </a:r>
          </a:p>
          <a:p>
            <a:pPr marL="457200" indent="-457200">
              <a:lnSpc>
                <a:spcPct val="100000"/>
              </a:lnSpc>
              <a:spcBef>
                <a:spcPts val="1400"/>
              </a:spcBef>
              <a:buFont typeface="+mj-lt"/>
              <a:buAutoNum type="arabicPeriod"/>
            </a:pPr>
            <a:r>
              <a:rPr lang="en-US" sz="1600" dirty="0">
                <a:solidFill>
                  <a:schemeClr val="accent3">
                    <a:lumMod val="25000"/>
                  </a:schemeClr>
                </a:solidFill>
                <a:latin typeface="Abadi"/>
              </a:rPr>
              <a:t>Calculated mean of </a:t>
            </a:r>
            <a:r>
              <a:rPr lang="en-US" sz="1600" b="1" dirty="0" err="1">
                <a:solidFill>
                  <a:schemeClr val="accent3">
                    <a:lumMod val="25000"/>
                  </a:schemeClr>
                </a:solidFill>
                <a:latin typeface="Abadi"/>
              </a:rPr>
              <a:t>PayloadMass</a:t>
            </a:r>
            <a:r>
              <a:rPr lang="en-US" sz="1600" dirty="0">
                <a:solidFill>
                  <a:schemeClr val="accent3">
                    <a:lumMod val="25000"/>
                  </a:schemeClr>
                </a:solidFill>
                <a:latin typeface="Abadi"/>
              </a:rPr>
              <a:t> column</a:t>
            </a:r>
          </a:p>
          <a:p>
            <a:pPr marL="457200" indent="-457200">
              <a:lnSpc>
                <a:spcPct val="100000"/>
              </a:lnSpc>
              <a:spcBef>
                <a:spcPts val="1400"/>
              </a:spcBef>
              <a:buFont typeface="+mj-lt"/>
              <a:buAutoNum type="arabicPeriod"/>
            </a:pPr>
            <a:r>
              <a:rPr lang="en-US" sz="1600" dirty="0">
                <a:solidFill>
                  <a:schemeClr val="accent3">
                    <a:lumMod val="25000"/>
                  </a:schemeClr>
                </a:solidFill>
                <a:latin typeface="Abadi"/>
              </a:rPr>
              <a:t>Replaced missing values from </a:t>
            </a:r>
            <a:r>
              <a:rPr lang="en-US" sz="1600" dirty="0" err="1">
                <a:solidFill>
                  <a:schemeClr val="accent3">
                    <a:lumMod val="25000"/>
                  </a:schemeClr>
                </a:solidFill>
                <a:latin typeface="Abadi"/>
              </a:rPr>
              <a:t>PayloadMass</a:t>
            </a:r>
            <a:r>
              <a:rPr lang="en-US" sz="1600" dirty="0">
                <a:solidFill>
                  <a:schemeClr val="accent3">
                    <a:lumMod val="25000"/>
                  </a:schemeClr>
                </a:solidFill>
                <a:latin typeface="Abadi"/>
              </a:rPr>
              <a:t> column with mean</a:t>
            </a:r>
          </a:p>
          <a:p>
            <a:pPr marL="457200" indent="-457200">
              <a:lnSpc>
                <a:spcPct val="100000"/>
              </a:lnSpc>
              <a:spcBef>
                <a:spcPts val="1400"/>
              </a:spcBef>
              <a:buFont typeface="+mj-lt"/>
              <a:buAutoNum type="arabicPeriod"/>
            </a:pPr>
            <a:r>
              <a:rPr lang="en-US" sz="1600" dirty="0">
                <a:solidFill>
                  <a:schemeClr val="accent3">
                    <a:lumMod val="25000"/>
                  </a:schemeClr>
                </a:solidFill>
                <a:latin typeface="Abadi"/>
              </a:rPr>
              <a:t>Exported </a:t>
            </a:r>
            <a:r>
              <a:rPr lang="en-US" sz="1600" dirty="0" err="1">
                <a:solidFill>
                  <a:schemeClr val="accent3">
                    <a:lumMod val="25000"/>
                  </a:schemeClr>
                </a:solidFill>
                <a:latin typeface="Abadi"/>
              </a:rPr>
              <a:t>dataframe</a:t>
            </a:r>
            <a:r>
              <a:rPr lang="en-US" sz="1600" dirty="0">
                <a:solidFill>
                  <a:schemeClr val="accent3">
                    <a:lumMod val="25000"/>
                  </a:schemeClr>
                </a:solidFill>
                <a:latin typeface="Abadi"/>
              </a:rPr>
              <a:t> to CSV</a:t>
            </a:r>
          </a:p>
          <a:p>
            <a:pPr marL="457200" indent="-457200">
              <a:lnSpc>
                <a:spcPct val="100000"/>
              </a:lnSpc>
              <a:spcBef>
                <a:spcPts val="1400"/>
              </a:spcBef>
              <a:buFont typeface="+mj-lt"/>
              <a:buAutoNum type="arabicPeriod"/>
            </a:pPr>
            <a:endParaRPr lang="en-US" sz="1600" dirty="0">
              <a:solidFill>
                <a:schemeClr val="accent3">
                  <a:lumMod val="25000"/>
                </a:schemeClr>
              </a:solidFill>
              <a:latin typeface="Abadi" panose="020B0604020104020204" pitchFamily="34" charset="0"/>
            </a:endParaRPr>
          </a:p>
          <a:p>
            <a:pPr>
              <a:lnSpc>
                <a:spcPct val="100000"/>
              </a:lnSpc>
              <a:spcBef>
                <a:spcPts val="1400"/>
              </a:spcBef>
            </a:pPr>
            <a:r>
              <a:rPr lang="en-US" sz="1600" dirty="0">
                <a:solidFill>
                  <a:schemeClr val="accent3">
                    <a:lumMod val="25000"/>
                  </a:schemeClr>
                </a:solidFill>
                <a:latin typeface="Abadi" panose="020B0604020104020204" pitchFamily="34" charset="0"/>
              </a:rPr>
              <a:t>The link to the notebook is </a:t>
            </a:r>
            <a:r>
              <a:rPr lang="en-US" sz="1600" dirty="0">
                <a:solidFill>
                  <a:schemeClr val="accent3">
                    <a:lumMod val="25000"/>
                  </a:schemeClr>
                </a:solidFill>
                <a:latin typeface="Abadi" panose="020B0604020104020204" pitchFamily="34" charset="0"/>
                <a:hlinkClick r:id="rId2"/>
              </a:rPr>
              <a:t>Data Collection</a:t>
            </a:r>
            <a:endParaRPr lang="en-US" sz="1600"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9" name="Picture 8">
            <a:extLst>
              <a:ext uri="{FF2B5EF4-FFF2-40B4-BE49-F238E27FC236}">
                <a16:creationId xmlns:a16="http://schemas.microsoft.com/office/drawing/2014/main" id="{61E4AF22-EFED-4B80-BCDB-9BE50C288589}"/>
              </a:ext>
            </a:extLst>
          </p:cNvPr>
          <p:cNvPicPr>
            <a:picLocks noChangeAspect="1"/>
          </p:cNvPicPr>
          <p:nvPr/>
        </p:nvPicPr>
        <p:blipFill>
          <a:blip r:embed="rId3"/>
          <a:stretch>
            <a:fillRect/>
          </a:stretch>
        </p:blipFill>
        <p:spPr>
          <a:xfrm>
            <a:off x="6518511" y="1499088"/>
            <a:ext cx="4861273" cy="4527062"/>
          </a:xfrm>
          <a:prstGeom prst="rect">
            <a:avLst/>
          </a:prstGeom>
        </p:spPr>
      </p:pic>
    </p:spTree>
    <p:extLst>
      <p:ext uri="{BB962C8B-B14F-4D97-AF65-F5344CB8AC3E}">
        <p14:creationId xmlns:p14="http://schemas.microsoft.com/office/powerpoint/2010/main" val="8759715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477108"/>
            <a:ext cx="4655614" cy="4689842"/>
          </a:xfrm>
          <a:prstGeom prst="rect">
            <a:avLst/>
          </a:prstGeom>
        </p:spPr>
        <p:txBody>
          <a:bodyPr lIns="91440" tIns="45720" rIns="91440" bIns="45720" anchor="t">
            <a:noAutofit/>
          </a:bodyPr>
          <a:lstStyle/>
          <a:p>
            <a:pPr marL="457200" indent="-457200">
              <a:lnSpc>
                <a:spcPct val="100000"/>
              </a:lnSpc>
              <a:spcBef>
                <a:spcPts val="1400"/>
              </a:spcBef>
              <a:buFont typeface="+mj-lt"/>
              <a:buAutoNum type="arabicPeriod"/>
            </a:pPr>
            <a:r>
              <a:rPr lang="en-US" sz="1800" dirty="0">
                <a:solidFill>
                  <a:schemeClr val="accent3">
                    <a:lumMod val="25000"/>
                  </a:schemeClr>
                </a:solidFill>
                <a:latin typeface="Abadi" panose="020B0604020104020204" pitchFamily="34" charset="0"/>
              </a:rPr>
              <a:t>Used </a:t>
            </a:r>
            <a:r>
              <a:rPr lang="en-US" sz="1800" b="1" dirty="0">
                <a:solidFill>
                  <a:schemeClr val="accent3">
                    <a:lumMod val="25000"/>
                  </a:schemeClr>
                </a:solidFill>
                <a:latin typeface="Abadi" panose="020B0604020104020204" pitchFamily="34" charset="0"/>
              </a:rPr>
              <a:t>get request </a:t>
            </a:r>
            <a:r>
              <a:rPr lang="en-US" sz="1800" dirty="0">
                <a:solidFill>
                  <a:schemeClr val="accent3">
                    <a:lumMod val="25000"/>
                  </a:schemeClr>
                </a:solidFill>
                <a:latin typeface="Abadi" panose="020B0604020104020204" pitchFamily="34" charset="0"/>
              </a:rPr>
              <a:t>to obtain Falcon 9 launch data from Wikipedia</a:t>
            </a:r>
          </a:p>
          <a:p>
            <a:pPr marL="457200" indent="-457200">
              <a:lnSpc>
                <a:spcPct val="100000"/>
              </a:lnSpc>
              <a:spcBef>
                <a:spcPts val="1400"/>
              </a:spcBef>
              <a:buFont typeface="+mj-lt"/>
              <a:buAutoNum type="arabicPeriod"/>
            </a:pPr>
            <a:r>
              <a:rPr lang="en-US" sz="1800" dirty="0">
                <a:solidFill>
                  <a:schemeClr val="accent3">
                    <a:lumMod val="25000"/>
                  </a:schemeClr>
                </a:solidFill>
                <a:latin typeface="Abadi" panose="020B0604020104020204" pitchFamily="34" charset="0"/>
              </a:rPr>
              <a:t>Created </a:t>
            </a:r>
            <a:r>
              <a:rPr lang="en-US" sz="1800" b="1" dirty="0" err="1">
                <a:solidFill>
                  <a:schemeClr val="accent3">
                    <a:lumMod val="25000"/>
                  </a:schemeClr>
                </a:solidFill>
                <a:latin typeface="Abadi" panose="020B0604020104020204" pitchFamily="34" charset="0"/>
              </a:rPr>
              <a:t>BeautifulSoup</a:t>
            </a:r>
            <a:r>
              <a:rPr lang="en-US" sz="1800" dirty="0">
                <a:solidFill>
                  <a:schemeClr val="accent3">
                    <a:lumMod val="25000"/>
                  </a:schemeClr>
                </a:solidFill>
                <a:latin typeface="Abadi" panose="020B0604020104020204" pitchFamily="34" charset="0"/>
              </a:rPr>
              <a:t> object from HTML response</a:t>
            </a:r>
          </a:p>
          <a:p>
            <a:pPr marL="457200" indent="-457200">
              <a:lnSpc>
                <a:spcPct val="100000"/>
              </a:lnSpc>
              <a:spcBef>
                <a:spcPts val="1400"/>
              </a:spcBef>
              <a:buFont typeface="+mj-lt"/>
              <a:buAutoNum type="arabicPeriod"/>
            </a:pPr>
            <a:r>
              <a:rPr lang="en-US" sz="1800" dirty="0">
                <a:solidFill>
                  <a:schemeClr val="accent3">
                    <a:lumMod val="25000"/>
                  </a:schemeClr>
                </a:solidFill>
                <a:latin typeface="Abadi" panose="020B0604020104020204" pitchFamily="34" charset="0"/>
              </a:rPr>
              <a:t>Extracted all column names from HTML table header</a:t>
            </a:r>
          </a:p>
          <a:p>
            <a:pPr marL="457200" indent="-457200">
              <a:lnSpc>
                <a:spcPct val="100000"/>
              </a:lnSpc>
              <a:spcBef>
                <a:spcPts val="1400"/>
              </a:spcBef>
              <a:buFont typeface="+mj-lt"/>
              <a:buAutoNum type="arabicPeriod"/>
            </a:pPr>
            <a:r>
              <a:rPr lang="en-US" sz="1800" dirty="0">
                <a:solidFill>
                  <a:schemeClr val="accent3">
                    <a:lumMod val="25000"/>
                  </a:schemeClr>
                </a:solidFill>
                <a:latin typeface="Abadi" panose="020B0604020104020204" pitchFamily="34" charset="0"/>
              </a:rPr>
              <a:t>Collected all data by parsing HTML tables and into a dictionary</a:t>
            </a:r>
          </a:p>
          <a:p>
            <a:pPr marL="457200" indent="-457200">
              <a:lnSpc>
                <a:spcPct val="100000"/>
              </a:lnSpc>
              <a:spcBef>
                <a:spcPts val="1400"/>
              </a:spcBef>
              <a:buFont typeface="+mj-lt"/>
              <a:buAutoNum type="arabicPeriod"/>
            </a:pPr>
            <a:r>
              <a:rPr lang="en-US" sz="1800" dirty="0">
                <a:solidFill>
                  <a:schemeClr val="accent3">
                    <a:lumMod val="25000"/>
                  </a:schemeClr>
                </a:solidFill>
                <a:latin typeface="Abadi" panose="020B0604020104020204" pitchFamily="34" charset="0"/>
              </a:rPr>
              <a:t>Create </a:t>
            </a:r>
            <a:r>
              <a:rPr lang="en-US" sz="1800" dirty="0" err="1">
                <a:solidFill>
                  <a:schemeClr val="accent3">
                    <a:lumMod val="25000"/>
                  </a:schemeClr>
                </a:solidFill>
                <a:latin typeface="Abadi" panose="020B0604020104020204" pitchFamily="34" charset="0"/>
              </a:rPr>
              <a:t>dataframe</a:t>
            </a:r>
            <a:r>
              <a:rPr lang="en-US" sz="1800" dirty="0">
                <a:solidFill>
                  <a:schemeClr val="accent3">
                    <a:lumMod val="25000"/>
                  </a:schemeClr>
                </a:solidFill>
                <a:latin typeface="Abadi" panose="020B0604020104020204" pitchFamily="34" charset="0"/>
              </a:rPr>
              <a:t> from dictionary</a:t>
            </a:r>
          </a:p>
          <a:p>
            <a:pPr marL="457200" indent="-457200">
              <a:lnSpc>
                <a:spcPct val="100000"/>
              </a:lnSpc>
              <a:spcBef>
                <a:spcPts val="1400"/>
              </a:spcBef>
              <a:buFont typeface="+mj-lt"/>
              <a:buAutoNum type="arabicPeriod"/>
            </a:pPr>
            <a:r>
              <a:rPr lang="en-US" sz="1800" dirty="0">
                <a:solidFill>
                  <a:schemeClr val="accent3">
                    <a:lumMod val="25000"/>
                  </a:schemeClr>
                </a:solidFill>
                <a:latin typeface="Abadi" panose="020B0604020104020204" pitchFamily="34" charset="0"/>
              </a:rPr>
              <a:t>Export </a:t>
            </a:r>
            <a:r>
              <a:rPr lang="en-US" sz="1800" dirty="0" err="1">
                <a:solidFill>
                  <a:schemeClr val="accent3">
                    <a:lumMod val="25000"/>
                  </a:schemeClr>
                </a:solidFill>
                <a:latin typeface="Abadi" panose="020B0604020104020204" pitchFamily="34" charset="0"/>
              </a:rPr>
              <a:t>dataframe</a:t>
            </a:r>
            <a:r>
              <a:rPr lang="en-US" sz="1800" dirty="0">
                <a:solidFill>
                  <a:schemeClr val="accent3">
                    <a:lumMod val="25000"/>
                  </a:schemeClr>
                </a:solidFill>
                <a:latin typeface="Abadi" panose="020B0604020104020204" pitchFamily="34" charset="0"/>
              </a:rPr>
              <a:t> to CSV</a:t>
            </a:r>
          </a:p>
          <a:p>
            <a:pPr marL="457200" indent="-457200">
              <a:lnSpc>
                <a:spcPct val="100000"/>
              </a:lnSpc>
              <a:spcBef>
                <a:spcPts val="1400"/>
              </a:spcBef>
              <a:buFont typeface="+mj-lt"/>
              <a:buAutoNum type="arabicPeriod"/>
            </a:pPr>
            <a:endParaRPr lang="en-US" sz="1800" dirty="0">
              <a:solidFill>
                <a:schemeClr val="accent3">
                  <a:lumMod val="25000"/>
                </a:schemeClr>
              </a:solidFill>
              <a:latin typeface="Abadi" panose="020B0604020104020204" pitchFamily="34" charset="0"/>
            </a:endParaRPr>
          </a:p>
          <a:p>
            <a:pPr>
              <a:lnSpc>
                <a:spcPct val="100000"/>
              </a:lnSpc>
              <a:spcBef>
                <a:spcPts val="1400"/>
              </a:spcBef>
            </a:pPr>
            <a:r>
              <a:rPr lang="en-US" sz="1800" dirty="0">
                <a:solidFill>
                  <a:schemeClr val="accent3">
                    <a:lumMod val="25000"/>
                  </a:schemeClr>
                </a:solidFill>
                <a:latin typeface="Abadi" panose="020B0604020104020204" pitchFamily="34" charset="0"/>
              </a:rPr>
              <a:t>The link to the notebook is </a:t>
            </a:r>
            <a:r>
              <a:rPr lang="en-US" sz="1800" dirty="0">
                <a:solidFill>
                  <a:schemeClr val="accent3">
                    <a:lumMod val="25000"/>
                  </a:schemeClr>
                </a:solidFill>
                <a:latin typeface="Abadi" panose="020B0604020104020204" pitchFamily="34" charset="0"/>
                <a:hlinkClick r:id="rId2"/>
              </a:rPr>
              <a:t>Web Scraping</a:t>
            </a:r>
            <a:endParaRPr lang="en-US" sz="18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Web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477108"/>
            <a:ext cx="4556797" cy="4689842"/>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pic>
        <p:nvPicPr>
          <p:cNvPr id="7" name="Picture 6">
            <a:extLst>
              <a:ext uri="{FF2B5EF4-FFF2-40B4-BE49-F238E27FC236}">
                <a16:creationId xmlns:a16="http://schemas.microsoft.com/office/drawing/2014/main" id="{11B286EC-90E5-482C-9C00-C353EE9D2862}"/>
              </a:ext>
            </a:extLst>
          </p:cNvPr>
          <p:cNvPicPr>
            <a:picLocks noChangeAspect="1"/>
          </p:cNvPicPr>
          <p:nvPr/>
        </p:nvPicPr>
        <p:blipFill>
          <a:blip r:embed="rId3"/>
          <a:stretch>
            <a:fillRect/>
          </a:stretch>
        </p:blipFill>
        <p:spPr>
          <a:xfrm>
            <a:off x="5910262" y="1447559"/>
            <a:ext cx="4655614" cy="4778833"/>
          </a:xfrm>
          <a:prstGeom prst="rect">
            <a:avLst/>
          </a:prstGeom>
        </p:spPr>
      </p:pic>
    </p:spTree>
    <p:extLst>
      <p:ext uri="{BB962C8B-B14F-4D97-AF65-F5344CB8AC3E}">
        <p14:creationId xmlns:p14="http://schemas.microsoft.com/office/powerpoint/2010/main" val="2903775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62149" y="1460409"/>
            <a:ext cx="5430160" cy="4740049"/>
          </a:xfrm>
          <a:prstGeom prst="rect">
            <a:avLst/>
          </a:prstGeom>
        </p:spPr>
        <p:txBody>
          <a:bodyPr/>
          <a:lstStyle/>
          <a:p>
            <a:pPr>
              <a:lnSpc>
                <a:spcPct val="100000"/>
              </a:lnSpc>
              <a:spcBef>
                <a:spcPts val="1400"/>
              </a:spcBef>
            </a:pPr>
            <a:r>
              <a:rPr lang="en-GB" sz="1800" dirty="0">
                <a:solidFill>
                  <a:schemeClr val="accent3">
                    <a:lumMod val="25000"/>
                  </a:schemeClr>
                </a:solidFill>
                <a:latin typeface="Abadi" panose="020B0604020104020204" pitchFamily="34" charset="0"/>
              </a:rPr>
              <a:t>Perform Exploratory Data Analysis and determine Training Labels Calculated the number of launches on each site</a:t>
            </a:r>
          </a:p>
          <a:p>
            <a:pPr>
              <a:lnSpc>
                <a:spcPct val="100000"/>
              </a:lnSpc>
              <a:spcBef>
                <a:spcPts val="1400"/>
              </a:spcBef>
            </a:pPr>
            <a:r>
              <a:rPr lang="en-GB" sz="1800" dirty="0">
                <a:solidFill>
                  <a:schemeClr val="accent3">
                    <a:lumMod val="25000"/>
                  </a:schemeClr>
                </a:solidFill>
                <a:latin typeface="Abadi" panose="020B0604020104020204" pitchFamily="34" charset="0"/>
              </a:rPr>
              <a:t>Calculated the number and occurrence of each orbit</a:t>
            </a:r>
          </a:p>
          <a:p>
            <a:pPr>
              <a:lnSpc>
                <a:spcPct val="100000"/>
              </a:lnSpc>
              <a:spcBef>
                <a:spcPts val="1400"/>
              </a:spcBef>
            </a:pPr>
            <a:r>
              <a:rPr lang="en-GB" sz="1800" dirty="0">
                <a:solidFill>
                  <a:schemeClr val="accent3">
                    <a:lumMod val="25000"/>
                  </a:schemeClr>
                </a:solidFill>
                <a:latin typeface="Abadi" panose="020B0604020104020204" pitchFamily="34" charset="0"/>
              </a:rPr>
              <a:t>Calculated the number and occurrence of mission outcome per orbit type</a:t>
            </a:r>
          </a:p>
          <a:p>
            <a:pPr>
              <a:lnSpc>
                <a:spcPct val="100000"/>
              </a:lnSpc>
              <a:spcBef>
                <a:spcPts val="1400"/>
              </a:spcBef>
            </a:pPr>
            <a:r>
              <a:rPr lang="en-GB" sz="1800" dirty="0">
                <a:solidFill>
                  <a:schemeClr val="accent3">
                    <a:lumMod val="25000"/>
                  </a:schemeClr>
                </a:solidFill>
                <a:latin typeface="Abadi" panose="020B0604020104020204" pitchFamily="34" charset="0"/>
              </a:rPr>
              <a:t>Created a landing outcome label from Outcome column</a:t>
            </a:r>
          </a:p>
          <a:p>
            <a:pPr>
              <a:lnSpc>
                <a:spcPct val="100000"/>
              </a:lnSpc>
              <a:spcBef>
                <a:spcPts val="1400"/>
              </a:spcBef>
            </a:pPr>
            <a:r>
              <a:rPr lang="en-GB" sz="1800" dirty="0">
                <a:solidFill>
                  <a:schemeClr val="accent3">
                    <a:lumMod val="25000"/>
                  </a:schemeClr>
                </a:solidFill>
                <a:latin typeface="Abadi" panose="020B0604020104020204" pitchFamily="34" charset="0"/>
              </a:rPr>
              <a:t>Exported the </a:t>
            </a:r>
            <a:r>
              <a:rPr lang="en-GB" sz="1800" dirty="0" err="1">
                <a:solidFill>
                  <a:schemeClr val="accent3">
                    <a:lumMod val="25000"/>
                  </a:schemeClr>
                </a:solidFill>
                <a:latin typeface="Abadi" panose="020B0604020104020204" pitchFamily="34" charset="0"/>
              </a:rPr>
              <a:t>dataframe</a:t>
            </a:r>
            <a:r>
              <a:rPr lang="en-GB" sz="1800" dirty="0">
                <a:solidFill>
                  <a:schemeClr val="accent3">
                    <a:lumMod val="25000"/>
                  </a:schemeClr>
                </a:solidFill>
                <a:latin typeface="Abadi" panose="020B0604020104020204" pitchFamily="34" charset="0"/>
              </a:rPr>
              <a:t> to CSV</a:t>
            </a:r>
          </a:p>
          <a:p>
            <a:pPr>
              <a:lnSpc>
                <a:spcPct val="100000"/>
              </a:lnSpc>
              <a:spcBef>
                <a:spcPts val="1400"/>
              </a:spcBef>
            </a:pPr>
            <a:endParaRPr lang="en-US" sz="1800" dirty="0">
              <a:solidFill>
                <a:schemeClr val="accent3">
                  <a:lumMod val="25000"/>
                </a:schemeClr>
              </a:solidFill>
              <a:latin typeface="Abadi" panose="020B0604020104020204" pitchFamily="34" charset="0"/>
            </a:endParaRPr>
          </a:p>
          <a:p>
            <a:pPr>
              <a:lnSpc>
                <a:spcPct val="100000"/>
              </a:lnSpc>
              <a:spcBef>
                <a:spcPts val="1400"/>
              </a:spcBef>
            </a:pPr>
            <a:r>
              <a:rPr lang="en-US" sz="1800" dirty="0">
                <a:solidFill>
                  <a:schemeClr val="accent3">
                    <a:lumMod val="25000"/>
                  </a:schemeClr>
                </a:solidFill>
                <a:latin typeface="Abadi" panose="020B0604020104020204" pitchFamily="34" charset="0"/>
              </a:rPr>
              <a:t>The link to the notebook is </a:t>
            </a:r>
            <a:r>
              <a:rPr lang="en-US" sz="1800" dirty="0">
                <a:solidFill>
                  <a:schemeClr val="accent3">
                    <a:lumMod val="25000"/>
                  </a:schemeClr>
                </a:solidFill>
                <a:latin typeface="Abadi" panose="020B0604020104020204" pitchFamily="34" charset="0"/>
                <a:hlinkClick r:id="rId2"/>
              </a:rPr>
              <a:t>Data Wrangling</a:t>
            </a:r>
            <a:endParaRPr lang="en-US" sz="1800"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Content Placeholder 4">
            <a:extLst>
              <a:ext uri="{FF2B5EF4-FFF2-40B4-BE49-F238E27FC236}">
                <a16:creationId xmlns:a16="http://schemas.microsoft.com/office/drawing/2014/main" id="{1AEBEDB3-10BF-40B9-A714-3EA82B83C2C9}"/>
              </a:ext>
            </a:extLst>
          </p:cNvPr>
          <p:cNvSpPr txBox="1">
            <a:spLocks/>
          </p:cNvSpPr>
          <p:nvPr/>
        </p:nvSpPr>
        <p:spPr>
          <a:xfrm>
            <a:off x="5609492" y="1455433"/>
            <a:ext cx="525780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p:txBody>
      </p:sp>
      <p:pic>
        <p:nvPicPr>
          <p:cNvPr id="10" name="Picture 9">
            <a:extLst>
              <a:ext uri="{FF2B5EF4-FFF2-40B4-BE49-F238E27FC236}">
                <a16:creationId xmlns:a16="http://schemas.microsoft.com/office/drawing/2014/main" id="{B231BB39-74CF-AB74-353D-3CAF1C891E23}"/>
              </a:ext>
            </a:extLst>
          </p:cNvPr>
          <p:cNvPicPr>
            <a:picLocks noChangeAspect="1"/>
          </p:cNvPicPr>
          <p:nvPr/>
        </p:nvPicPr>
        <p:blipFill>
          <a:blip r:embed="rId3"/>
          <a:stretch>
            <a:fillRect/>
          </a:stretch>
        </p:blipFill>
        <p:spPr>
          <a:xfrm>
            <a:off x="6466494" y="146403"/>
            <a:ext cx="5430160" cy="1422527"/>
          </a:xfrm>
          <a:prstGeom prst="rect">
            <a:avLst/>
          </a:prstGeom>
        </p:spPr>
      </p:pic>
      <p:pic>
        <p:nvPicPr>
          <p:cNvPr id="12" name="Picture 11">
            <a:extLst>
              <a:ext uri="{FF2B5EF4-FFF2-40B4-BE49-F238E27FC236}">
                <a16:creationId xmlns:a16="http://schemas.microsoft.com/office/drawing/2014/main" id="{C5BD3F31-E0B7-F6BD-2EC5-B6C482B8CD55}"/>
              </a:ext>
            </a:extLst>
          </p:cNvPr>
          <p:cNvPicPr>
            <a:picLocks noChangeAspect="1"/>
          </p:cNvPicPr>
          <p:nvPr/>
        </p:nvPicPr>
        <p:blipFill>
          <a:blip r:embed="rId4"/>
          <a:stretch>
            <a:fillRect/>
          </a:stretch>
        </p:blipFill>
        <p:spPr>
          <a:xfrm>
            <a:off x="6466494" y="1947656"/>
            <a:ext cx="2371190" cy="1581371"/>
          </a:xfrm>
          <a:prstGeom prst="rect">
            <a:avLst/>
          </a:prstGeom>
        </p:spPr>
      </p:pic>
      <p:pic>
        <p:nvPicPr>
          <p:cNvPr id="14" name="Picture 13">
            <a:extLst>
              <a:ext uri="{FF2B5EF4-FFF2-40B4-BE49-F238E27FC236}">
                <a16:creationId xmlns:a16="http://schemas.microsoft.com/office/drawing/2014/main" id="{2B08DC21-45FE-BD93-51D0-65C2B01F6189}"/>
              </a:ext>
            </a:extLst>
          </p:cNvPr>
          <p:cNvPicPr>
            <a:picLocks noChangeAspect="1"/>
          </p:cNvPicPr>
          <p:nvPr/>
        </p:nvPicPr>
        <p:blipFill>
          <a:blip r:embed="rId5"/>
          <a:stretch>
            <a:fillRect/>
          </a:stretch>
        </p:blipFill>
        <p:spPr>
          <a:xfrm>
            <a:off x="9224622" y="1862493"/>
            <a:ext cx="2743200" cy="1459960"/>
          </a:xfrm>
          <a:prstGeom prst="rect">
            <a:avLst/>
          </a:prstGeom>
        </p:spPr>
      </p:pic>
      <p:pic>
        <p:nvPicPr>
          <p:cNvPr id="16" name="Picture 15">
            <a:extLst>
              <a:ext uri="{FF2B5EF4-FFF2-40B4-BE49-F238E27FC236}">
                <a16:creationId xmlns:a16="http://schemas.microsoft.com/office/drawing/2014/main" id="{FC96E0EA-E48C-F897-34D3-8589A2A6D171}"/>
              </a:ext>
            </a:extLst>
          </p:cNvPr>
          <p:cNvPicPr>
            <a:picLocks noChangeAspect="1"/>
          </p:cNvPicPr>
          <p:nvPr/>
        </p:nvPicPr>
        <p:blipFill>
          <a:blip r:embed="rId6"/>
          <a:stretch>
            <a:fillRect/>
          </a:stretch>
        </p:blipFill>
        <p:spPr>
          <a:xfrm>
            <a:off x="6466494" y="3729513"/>
            <a:ext cx="5501328" cy="2296060"/>
          </a:xfrm>
          <a:prstGeom prst="rect">
            <a:avLst/>
          </a:prstGeom>
        </p:spPr>
      </p:pic>
    </p:spTree>
    <p:extLst>
      <p:ext uri="{BB962C8B-B14F-4D97-AF65-F5344CB8AC3E}">
        <p14:creationId xmlns:p14="http://schemas.microsoft.com/office/powerpoint/2010/main" val="2117179078"/>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0</TotalTime>
  <Words>2364</Words>
  <Application>Microsoft Office PowerPoint</Application>
  <PresentationFormat>Widescreen</PresentationFormat>
  <Paragraphs>285</Paragraphs>
  <Slides>51</Slides>
  <Notes>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51</vt:i4>
      </vt:variant>
    </vt:vector>
  </HeadingPairs>
  <TitlesOfParts>
    <vt:vector size="57" baseType="lpstr">
      <vt:lpstr>AAAAA C+ Graphik</vt:lpstr>
      <vt:lpstr>Abadi</vt:lpstr>
      <vt:lpstr>Arial</vt:lpstr>
      <vt:lpstr>Calibri</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zaw aung</cp:lastModifiedBy>
  <cp:revision>203</cp:revision>
  <dcterms:created xsi:type="dcterms:W3CDTF">2021-04-29T18:58:34Z</dcterms:created>
  <dcterms:modified xsi:type="dcterms:W3CDTF">2025-06-14T10:45:10Z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